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469" r:id="rId3"/>
    <p:sldId id="334" r:id="rId4"/>
    <p:sldId id="335" r:id="rId5"/>
    <p:sldId id="336" r:id="rId6"/>
    <p:sldId id="337" r:id="rId7"/>
    <p:sldId id="338" r:id="rId8"/>
    <p:sldId id="339" r:id="rId9"/>
    <p:sldId id="345" r:id="rId10"/>
    <p:sldId id="348" r:id="rId11"/>
    <p:sldId id="299" r:id="rId12"/>
    <p:sldId id="564" r:id="rId13"/>
    <p:sldId id="341" r:id="rId14"/>
    <p:sldId id="343" r:id="rId15"/>
    <p:sldId id="349" r:id="rId16"/>
    <p:sldId id="351" r:id="rId17"/>
    <p:sldId id="301" r:id="rId18"/>
    <p:sldId id="350" r:id="rId19"/>
    <p:sldId id="347" r:id="rId20"/>
    <p:sldId id="352" r:id="rId21"/>
    <p:sldId id="353" r:id="rId22"/>
    <p:sldId id="354" r:id="rId23"/>
    <p:sldId id="355" r:id="rId24"/>
    <p:sldId id="303" r:id="rId25"/>
    <p:sldId id="357" r:id="rId26"/>
    <p:sldId id="358" r:id="rId27"/>
    <p:sldId id="359" r:id="rId28"/>
    <p:sldId id="360" r:id="rId29"/>
    <p:sldId id="304" r:id="rId30"/>
    <p:sldId id="362" r:id="rId31"/>
    <p:sldId id="363" r:id="rId32"/>
    <p:sldId id="364" r:id="rId33"/>
    <p:sldId id="387" r:id="rId34"/>
    <p:sldId id="365" r:id="rId35"/>
    <p:sldId id="305" r:id="rId36"/>
    <p:sldId id="559" r:id="rId37"/>
    <p:sldId id="366" r:id="rId38"/>
    <p:sldId id="368" r:id="rId39"/>
    <p:sldId id="369" r:id="rId40"/>
    <p:sldId id="388" r:id="rId41"/>
    <p:sldId id="389" r:id="rId42"/>
    <p:sldId id="390" r:id="rId43"/>
    <p:sldId id="392" r:id="rId44"/>
    <p:sldId id="393" r:id="rId45"/>
    <p:sldId id="558" r:id="rId46"/>
    <p:sldId id="394" r:id="rId47"/>
    <p:sldId id="395" r:id="rId48"/>
    <p:sldId id="396" r:id="rId49"/>
    <p:sldId id="398" r:id="rId50"/>
    <p:sldId id="391" r:id="rId51"/>
    <p:sldId id="415" r:id="rId52"/>
    <p:sldId id="416" r:id="rId53"/>
    <p:sldId id="418" r:id="rId54"/>
    <p:sldId id="419" r:id="rId55"/>
    <p:sldId id="417" r:id="rId56"/>
    <p:sldId id="421" r:id="rId57"/>
    <p:sldId id="422" r:id="rId58"/>
    <p:sldId id="423" r:id="rId59"/>
    <p:sldId id="424" r:id="rId60"/>
    <p:sldId id="427" r:id="rId61"/>
    <p:sldId id="428" r:id="rId62"/>
    <p:sldId id="429" r:id="rId63"/>
    <p:sldId id="440" r:id="rId64"/>
    <p:sldId id="441" r:id="rId65"/>
    <p:sldId id="442" r:id="rId66"/>
    <p:sldId id="443" r:id="rId67"/>
    <p:sldId id="445" r:id="rId68"/>
    <p:sldId id="446" r:id="rId69"/>
    <p:sldId id="447" r:id="rId70"/>
    <p:sldId id="449" r:id="rId71"/>
    <p:sldId id="450" r:id="rId72"/>
    <p:sldId id="451" r:id="rId73"/>
    <p:sldId id="452" r:id="rId74"/>
    <p:sldId id="453" r:id="rId75"/>
    <p:sldId id="454" r:id="rId76"/>
    <p:sldId id="455" r:id="rId77"/>
    <p:sldId id="456" r:id="rId78"/>
    <p:sldId id="459" r:id="rId79"/>
    <p:sldId id="461" r:id="rId80"/>
    <p:sldId id="462" r:id="rId81"/>
    <p:sldId id="463" r:id="rId82"/>
    <p:sldId id="464" r:id="rId83"/>
    <p:sldId id="457" r:id="rId84"/>
    <p:sldId id="460" r:id="rId85"/>
    <p:sldId id="562" r:id="rId86"/>
    <p:sldId id="466" r:id="rId87"/>
    <p:sldId id="467" r:id="rId88"/>
  </p:sldIdLst>
  <p:sldSz cx="9144000" cy="5143500" type="screen16x9"/>
  <p:notesSz cx="6858000" cy="9144000"/>
  <p:custDataLst>
    <p:tags r:id="rId91"/>
  </p:custDataLst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4">
          <p15:clr>
            <a:srgbClr val="A4A3A4"/>
          </p15:clr>
        </p15:guide>
        <p15:guide id="2" pos="3846">
          <p15:clr>
            <a:srgbClr val="A4A3A4"/>
          </p15:clr>
        </p15:guide>
        <p15:guide id="3" orient="horz" pos="1663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11BF"/>
    <a:srgbClr val="450C8D"/>
    <a:srgbClr val="E87EEF"/>
    <a:srgbClr val="ED90F1"/>
    <a:srgbClr val="E545E7"/>
    <a:srgbClr val="F8E9E9"/>
    <a:srgbClr val="FFFD3D"/>
    <a:srgbClr val="EDE072"/>
    <a:srgbClr val="6BA49F"/>
    <a:srgbClr val="98EA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396" y="132"/>
      </p:cViewPr>
      <p:guideLst>
        <p:guide orient="horz" pos="2114"/>
        <p:guide pos="3846"/>
        <p:guide orient="horz" pos="166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9" d="100"/>
          <a:sy n="49" d="100"/>
        </p:scale>
        <p:origin x="-2656" y="-56"/>
      </p:cViewPr>
      <p:guideLst>
        <p:guide orient="horz" pos="2956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handoutMaster" Target="handoutMasters/handoutMaster1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4BA76-2E5F-4D22-BF67-97EAF9213982}" type="datetimeFigureOut">
              <a:rPr lang="zh-CN" altLang="en-US" smtClean="0"/>
              <a:t>2021/1/13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BCF1-B7B3-429C-973A-42A3B67743F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2E5875-0D24-401B-A388-628BA7DA63F6}" type="datetimeFigureOut">
              <a:rPr lang="zh-CN" altLang="en-US" smtClean="0"/>
              <a:t>2021/1/13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D0A73-BD1C-4216-819B-C2A516B940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3D0A73-BD1C-4216-819B-C2A516B9408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7561BC10-67EE-44C8-AD9D-28B46596D580}" type="datetimeFigureOut">
              <a:rPr lang="zh-CN" altLang="en-US" smtClean="0"/>
              <a:t>2021/1/13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6A3CCF6-68F7-461D-8573-45E133E210D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62554" y="262552"/>
            <a:ext cx="8591739" cy="4617267"/>
          </a:xfrm>
          <a:prstGeom prst="round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  <a:t>‹#›</a:t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/>
          <p:cNvSpPr/>
          <p:nvPr/>
        </p:nvSpPr>
        <p:spPr>
          <a:xfrm>
            <a:off x="843499" y="734079"/>
            <a:ext cx="7457002" cy="3349778"/>
          </a:xfrm>
          <a:prstGeom prst="round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800682" y="1190571"/>
            <a:ext cx="6046732" cy="2385266"/>
            <a:chOff x="1791629" y="1000458"/>
            <a:chExt cx="6046732" cy="2385266"/>
          </a:xfrm>
        </p:grpSpPr>
        <p:sp>
          <p:nvSpPr>
            <p:cNvPr id="11" name="PA_库_文本框 10"/>
            <p:cNvSpPr txBox="1"/>
            <p:nvPr>
              <p:custDataLst>
                <p:tags r:id="rId1"/>
              </p:custDataLst>
            </p:nvPr>
          </p:nvSpPr>
          <p:spPr>
            <a:xfrm>
              <a:off x="1903651" y="1007646"/>
              <a:ext cx="5934710" cy="1545590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zh-CN" altLang="en-US" sz="9600" spc="-150" dirty="0">
                  <a:solidFill>
                    <a:srgbClr val="EE9CA8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现代文</a:t>
              </a:r>
              <a:r>
                <a:rPr lang="zh-CN" altLang="en-US" sz="8800" spc="-150" dirty="0">
                  <a:solidFill>
                    <a:srgbClr val="66A9C5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阅读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91629" y="1000458"/>
              <a:ext cx="184730" cy="2385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900" dirty="0">
                <a:solidFill>
                  <a:srgbClr val="4791B7"/>
                </a:solidFill>
                <a:latin typeface="Slim Joe" panose="02000000000000000000" pitchFamily="50" charset="0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 flipH="1">
            <a:off x="2851354" y="2822878"/>
            <a:ext cx="3159660" cy="0"/>
          </a:xfrm>
          <a:prstGeom prst="line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8222" y="3004803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0">
                      <a:srgbClr val="66A9C5"/>
                    </a:gs>
                    <a:gs pos="98000">
                      <a:srgbClr val="EB5B51"/>
                    </a:gs>
                  </a:gsLst>
                  <a:lin ang="10800000" scaled="1"/>
                </a:gradFill>
                <a:latin typeface="华文行楷" panose="02010800040101010101" pitchFamily="2" charset="-122"/>
                <a:ea typeface="华文行楷" panose="02010800040101010101" pitchFamily="2" charset="-122"/>
              </a:rPr>
              <a:t>专项复习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67485" y="1341120"/>
            <a:ext cx="6209665" cy="1876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题目一：</a:t>
            </a:r>
          </a:p>
          <a:p>
            <a:r>
              <a:rPr lang="zh-CN" altLang="en-US" sz="3600"/>
              <a:t>       请用简洁的语言概括文章的主要内容。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3613033" y="274353"/>
            <a:ext cx="2179320" cy="683895"/>
          </a:xfrm>
          <a:prstGeom prst="rect">
            <a:avLst/>
          </a:prstGeom>
          <a:noFill/>
        </p:spPr>
        <p:txBody>
          <a:bodyPr vert="horz" wrap="non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40000">
                      <a:schemeClr val="accent1"/>
                    </a:gs>
                    <a:gs pos="60000">
                      <a:schemeClr val="accent3"/>
                    </a:gs>
                    <a:gs pos="0">
                      <a:srgbClr val="66A9C5"/>
                    </a:gs>
                    <a:gs pos="98000">
                      <a:schemeClr val="accent6"/>
                    </a:gs>
                  </a:gsLst>
                  <a:lin ang="108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概括内容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8930" y="756285"/>
            <a:ext cx="8578215" cy="3979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①六要素法：</a:t>
            </a:r>
            <a:endParaRPr lang="zh-CN" altLang="en-US" sz="3200" b="1"/>
          </a:p>
          <a:p>
            <a:pPr>
              <a:lnSpc>
                <a:spcPct val="110000"/>
              </a:lnSpc>
            </a:pPr>
            <a:r>
              <a:rPr lang="zh-CN" altLang="en-US" sz="3200" b="1"/>
              <a:t>    </a:t>
            </a:r>
            <a:r>
              <a:rPr lang="zh-CN" altLang="en-US" sz="3200" b="1" spc="-100" dirty="0">
                <a:solidFill>
                  <a:schemeClr val="tx1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画出</a:t>
            </a:r>
            <a:r>
              <a:rPr lang="zh-CN" altLang="en-US" sz="3200" b="1" u="sng" spc="-100" dirty="0">
                <a:solidFill>
                  <a:srgbClr val="FF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时间、地点、人物</a:t>
            </a:r>
            <a:r>
              <a:rPr lang="zh-CN" altLang="en-US" sz="3200" b="1" spc="-100" dirty="0">
                <a:solidFill>
                  <a:schemeClr val="tx1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和事件的</a:t>
            </a:r>
            <a:r>
              <a:rPr lang="zh-CN" altLang="en-US" sz="3200" b="1" u="sng" spc="-100" dirty="0">
                <a:solidFill>
                  <a:srgbClr val="FF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起因、经过、结果</a:t>
            </a:r>
            <a:r>
              <a:rPr lang="zh-CN" altLang="en-US" sz="3200" b="1" spc="-100" dirty="0">
                <a:solidFill>
                  <a:schemeClr val="tx1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，再整合以上画出的内容用简洁的语言组织概括。</a:t>
            </a:r>
            <a:endParaRPr lang="zh-CN" altLang="en-US" sz="2800" b="1" spc="-1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  </a:t>
            </a:r>
            <a:r>
              <a:rPr lang="zh-CN" altLang="en-US" sz="2800" b="1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注意：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不是所有的文章六要素均是齐全的，若文中没有交代，则无需整理，概括是该需根据重要性</a:t>
            </a:r>
            <a:r>
              <a:rPr lang="zh-CN" altLang="en-US" sz="2800" b="1" u="sng" spc="-100" dirty="0">
                <a:solidFill>
                  <a:srgbClr val="7030A0"/>
                </a:solidFill>
                <a:ea typeface="+mn-lt"/>
              </a:rPr>
              <a:t>删减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一些不必要的情节，防止答案过长，掩盖重点，要树立</a:t>
            </a:r>
            <a:r>
              <a:rPr lang="en-US" altLang="zh-CN" sz="2800" b="1" u="sng" spc="-100" dirty="0">
                <a:solidFill>
                  <a:srgbClr val="7030A0"/>
                </a:solidFill>
                <a:ea typeface="+mn-lt"/>
              </a:rPr>
              <a:t>“</a:t>
            </a:r>
            <a:r>
              <a:rPr lang="zh-CN" altLang="en-US" sz="2800" b="1" u="sng" spc="-100" dirty="0">
                <a:solidFill>
                  <a:srgbClr val="7030A0"/>
                </a:solidFill>
                <a:ea typeface="+mn-lt"/>
              </a:rPr>
              <a:t>答案就在文中</a:t>
            </a:r>
            <a:r>
              <a:rPr lang="en-US" altLang="zh-CN" sz="2800" b="1" u="sng" spc="-100" dirty="0">
                <a:solidFill>
                  <a:srgbClr val="7030A0"/>
                </a:solidFill>
                <a:ea typeface="+mn-lt"/>
              </a:rPr>
              <a:t>”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的概念。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3613033" y="274353"/>
            <a:ext cx="2179320" cy="683895"/>
          </a:xfrm>
          <a:prstGeom prst="rect">
            <a:avLst/>
          </a:prstGeom>
          <a:noFill/>
        </p:spPr>
        <p:txBody>
          <a:bodyPr vert="horz" wrap="non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40000">
                      <a:schemeClr val="accent1"/>
                    </a:gs>
                    <a:gs pos="60000">
                      <a:schemeClr val="accent3"/>
                    </a:gs>
                    <a:gs pos="0">
                      <a:srgbClr val="66A9C5"/>
                    </a:gs>
                    <a:gs pos="98000">
                      <a:schemeClr val="accent6"/>
                    </a:gs>
                  </a:gsLst>
                  <a:lin ang="108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概括内容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65455" y="924560"/>
            <a:ext cx="81794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7030A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时间：</a:t>
            </a:r>
            <a:endParaRPr lang="zh-CN" altLang="en-US" sz="2800" b="1" spc="-100" dirty="0">
              <a:latin typeface="腾祥铁山楷书繁" panose="01010104010101010101" pitchFamily="2" charset="-122"/>
              <a:ea typeface="腾祥铁山楷书繁" panose="0101010401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7030A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Arial" panose="020B0604020202020204" pitchFamily="34" charset="0"/>
              </a:rPr>
              <a:t>地点</a:t>
            </a:r>
            <a:r>
              <a:rPr lang="zh-CN" altLang="en-US" sz="2800" b="1" spc="-100" dirty="0">
                <a:solidFill>
                  <a:srgbClr val="7030A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：</a:t>
            </a:r>
            <a:endParaRPr lang="zh-CN" altLang="en-US" sz="2800" b="1" spc="-1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7030A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Arial" panose="020B0604020202020204" pitchFamily="34" charset="0"/>
              </a:rPr>
              <a:t>人物</a:t>
            </a:r>
            <a:r>
              <a:rPr lang="zh-CN" altLang="en-US" sz="2800" b="1" spc="-100" dirty="0">
                <a:solidFill>
                  <a:srgbClr val="7030A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：</a:t>
            </a:r>
            <a:endParaRPr lang="zh-CN" altLang="en-US" sz="2800" b="1" spc="-1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C0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Arial" panose="020B0604020202020204" pitchFamily="34" charset="0"/>
              </a:rPr>
              <a:t>起因</a:t>
            </a:r>
            <a:r>
              <a:rPr lang="zh-CN" altLang="en-US" sz="2800" b="1" spc="-100" dirty="0">
                <a:solidFill>
                  <a:srgbClr val="C0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：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C0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Arial" panose="020B0604020202020204" pitchFamily="34" charset="0"/>
              </a:rPr>
              <a:t>经过</a:t>
            </a:r>
            <a:r>
              <a:rPr lang="zh-CN" altLang="en-US" sz="2800" b="1" spc="-100" dirty="0">
                <a:solidFill>
                  <a:srgbClr val="C0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：</a:t>
            </a:r>
          </a:p>
          <a:p>
            <a:pPr>
              <a:lnSpc>
                <a:spcPct val="100000"/>
              </a:lnSpc>
            </a:pPr>
            <a:endParaRPr lang="zh-CN" altLang="en-US" sz="2800" b="1" spc="-100" dirty="0">
              <a:solidFill>
                <a:srgbClr val="C00000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C0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Arial" panose="020B0604020202020204" pitchFamily="34" charset="0"/>
              </a:rPr>
              <a:t>结果</a:t>
            </a:r>
            <a:r>
              <a:rPr lang="zh-CN" altLang="en-US" sz="2800" b="1" spc="-100" dirty="0">
                <a:solidFill>
                  <a:srgbClr val="C00000"/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：</a:t>
            </a:r>
          </a:p>
          <a:p>
            <a:pPr>
              <a:lnSpc>
                <a:spcPct val="100000"/>
              </a:lnSpc>
            </a:pPr>
            <a:endParaRPr lang="zh-CN" altLang="en-US" sz="2800" b="1" spc="-100" dirty="0">
              <a:latin typeface="腾祥铁山楷书繁" panose="01010104010101010101" pitchFamily="2" charset="-122"/>
              <a:ea typeface="腾祥铁山楷书繁" panose="0101010401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775" y="924560"/>
            <a:ext cx="81794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 </a:t>
            </a:r>
            <a:r>
              <a:rPr lang="zh-CN" altLang="en-US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高考前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 家里、学校</a:t>
            </a:r>
            <a:endParaRPr lang="zh-CN" altLang="en-US" sz="2800" b="1" spc="-1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“我”(苏小乐）、父亲</a:t>
            </a:r>
            <a:endParaRPr lang="zh-CN" altLang="en-US" sz="2800" b="1" spc="-100" dirty="0"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“我”因考试作弊的问题躲回家中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 在外打工的父亲闻讯回来与“我”进行了一次朋友式的谈话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 听了父亲的话，处在青春困惑期的“我”及时走出迷茫，重新找回自我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3613033" y="274353"/>
            <a:ext cx="2179320" cy="683895"/>
          </a:xfrm>
          <a:prstGeom prst="rect">
            <a:avLst/>
          </a:prstGeom>
          <a:noFill/>
        </p:spPr>
        <p:txBody>
          <a:bodyPr vert="horz" wrap="non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40000">
                      <a:schemeClr val="accent1"/>
                    </a:gs>
                    <a:gs pos="60000">
                      <a:schemeClr val="accent3"/>
                    </a:gs>
                    <a:gs pos="0">
                      <a:srgbClr val="66A9C5"/>
                    </a:gs>
                    <a:gs pos="98000">
                      <a:schemeClr val="accent6"/>
                    </a:gs>
                  </a:gsLst>
                  <a:lin ang="108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概括内容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82600" y="1724025"/>
            <a:ext cx="817943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-100" dirty="0">
                <a:latin typeface="腾祥铁山楷书繁" panose="01010104010101010101" pitchFamily="2" charset="-122"/>
                <a:ea typeface="腾祥铁山楷书繁" panose="01010104010101010101" pitchFamily="2" charset="-122"/>
                <a:sym typeface="+mn-ea"/>
              </a:rPr>
              <a:t>    </a:t>
            </a:r>
            <a:r>
              <a:rPr lang="zh-CN" altLang="en-US" sz="3200" b="1" spc="141" dirty="0">
                <a:solidFill>
                  <a:srgbClr val="450C8D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本文记叙了</a:t>
            </a:r>
            <a:r>
              <a:rPr lang="zh-CN" altLang="en-US" sz="3200" b="1" spc="141" dirty="0">
                <a:solidFill>
                  <a:srgbClr val="FF0000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（起因）</a:t>
            </a:r>
            <a:r>
              <a:rPr lang="zh-CN" altLang="en-US" sz="3200" b="1" spc="141" dirty="0">
                <a:solidFill>
                  <a:srgbClr val="450C8D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高考前，“我”因为考试作弊的问题回到家中，</a:t>
            </a:r>
            <a:r>
              <a:rPr lang="zh-CN" altLang="en-US" sz="3200" b="1" spc="141" dirty="0">
                <a:solidFill>
                  <a:srgbClr val="FF0000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（经过）</a:t>
            </a:r>
            <a:r>
              <a:rPr lang="zh-CN" altLang="en-US" sz="3200" b="1" spc="141" dirty="0">
                <a:solidFill>
                  <a:srgbClr val="450C8D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在外打工的父亲闻讯回来与“我”进行了一次朋友式的谈话，</a:t>
            </a:r>
            <a:r>
              <a:rPr lang="zh-CN" altLang="en-US" sz="3200" b="1" spc="141" dirty="0">
                <a:solidFill>
                  <a:srgbClr val="FF0000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（结果）</a:t>
            </a:r>
            <a:r>
              <a:rPr lang="zh-CN" altLang="en-US" sz="3200" b="1" spc="141" dirty="0">
                <a:solidFill>
                  <a:srgbClr val="450C8D"/>
                </a:solidFill>
                <a:latin typeface="绿浅-瑞雨体" panose="000B0600050302020204" pitchFamily="34" charset="-122"/>
                <a:ea typeface="绿浅-瑞雨体" panose="000B0600050302020204" pitchFamily="34" charset="-122"/>
                <a:sym typeface="+mn-ea"/>
              </a:rPr>
              <a:t>让正处在青春困惑期的“我”及时走出迷茫，重新找回自我的故事。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9390" y="958215"/>
            <a:ext cx="8236585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/>
              <a:t> 请用简洁的语言概括文章的主要内容。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3613033" y="274353"/>
            <a:ext cx="2179320" cy="683895"/>
          </a:xfrm>
          <a:prstGeom prst="rect">
            <a:avLst/>
          </a:prstGeom>
          <a:noFill/>
        </p:spPr>
        <p:txBody>
          <a:bodyPr vert="horz" wrap="non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40000">
                      <a:schemeClr val="accent1"/>
                    </a:gs>
                    <a:gs pos="60000">
                      <a:schemeClr val="accent3"/>
                    </a:gs>
                    <a:gs pos="0">
                      <a:srgbClr val="66A9C5"/>
                    </a:gs>
                    <a:gs pos="98000">
                      <a:schemeClr val="accent6"/>
                    </a:gs>
                  </a:gsLst>
                  <a:lin ang="108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概括内容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8930" y="756285"/>
            <a:ext cx="8578215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</a:rPr>
              <a:t>②标题拓展法：</a:t>
            </a:r>
            <a:endParaRPr lang="zh-CN" altLang="en-US" sz="3200" b="1"/>
          </a:p>
          <a:p>
            <a:pPr>
              <a:lnSpc>
                <a:spcPct val="110000"/>
              </a:lnSpc>
            </a:pPr>
            <a:r>
              <a:rPr lang="zh-CN" altLang="en-US" sz="3200" b="1"/>
              <a:t>    如果标题本身就是一个事件的话，那么就可以在原标题基础上增加相应的要素进行拓展。</a:t>
            </a:r>
            <a:endParaRPr lang="zh-CN" altLang="en-US" sz="2800" b="1" spc="-100" dirty="0">
              <a:solidFill>
                <a:srgbClr val="7030A0"/>
              </a:solidFill>
              <a:ea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6255" y="2602865"/>
            <a:ext cx="815848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答题规范：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谁（在何时何地）干了什么，结果怎么样。或什么（事物）怎样（抒发了怎样的什么感情）。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62685" y="1263650"/>
            <a:ext cx="690435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题目二：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r>
              <a:rPr lang="zh-CN" altLang="en-US" sz="3600"/>
              <a:t>    </a:t>
            </a:r>
            <a:r>
              <a:rPr lang="zh-CN" altLang="en-US" sz="3200"/>
              <a:t>   本文讲述了一个浪子回头的故事，请根据情节的发展，以及</a:t>
            </a:r>
            <a:r>
              <a:rPr lang="en-US" altLang="zh-CN" sz="3200"/>
              <a:t>“</a:t>
            </a:r>
            <a:r>
              <a:rPr lang="zh-CN" altLang="en-US" sz="3200"/>
              <a:t>我</a:t>
            </a:r>
            <a:r>
              <a:rPr lang="en-US" altLang="zh-CN" sz="3200"/>
              <a:t>”</a:t>
            </a:r>
            <a:r>
              <a:rPr lang="zh-CN" altLang="en-US" sz="3200"/>
              <a:t>的心理变化情况，填写完成下面表格的内容。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/>
          <p:cNvGraphicFramePr/>
          <p:nvPr/>
        </p:nvGraphicFramePr>
        <p:xfrm>
          <a:off x="1266190" y="398780"/>
          <a:ext cx="6818630" cy="434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故事情节</a:t>
                      </a:r>
                    </a:p>
                  </a:txBody>
                  <a:tcPr>
                    <a:solidFill>
                      <a:srgbClr val="EE9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”</a:t>
                      </a:r>
                      <a:r>
                        <a:rPr lang="zh-CN" alt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我</a:t>
                      </a:r>
                      <a:r>
                        <a:rPr lang="en-US" altLang="zh-CN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“</a:t>
                      </a:r>
                      <a:r>
                        <a:rPr lang="zh-CN" alt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的心理变化</a:t>
                      </a:r>
                    </a:p>
                  </a:txBody>
                  <a:tcPr>
                    <a:solidFill>
                      <a:srgbClr val="EE9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a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如同身陷沼泽，不能自拔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父亲从工地回来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吓得战战兢兢，心抖个不停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父亲拆线、藏钱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b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c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觉得一种神圣的感觉在心头发芽，幡然醒悟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”</a:t>
                      </a:r>
                      <a:r>
                        <a:rPr lang="zh-CN" altLang="en-US" sz="2400" b="1"/>
                        <a:t>我</a:t>
                      </a:r>
                      <a:r>
                        <a:rPr lang="en-US" altLang="zh-CN" sz="2400" b="1"/>
                        <a:t>“</a:t>
                      </a:r>
                      <a:r>
                        <a:rPr lang="zh-CN" altLang="en-US" sz="2400" b="1"/>
                        <a:t>重返校园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d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理清文脉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580" y="1069975"/>
            <a:ext cx="8245475" cy="3338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/>
              <a:t>①先在原文中找到</a:t>
            </a:r>
            <a:r>
              <a:rPr lang="zh-CN" altLang="en-US" sz="3200" b="1" u="sng">
                <a:solidFill>
                  <a:srgbClr val="C00000"/>
                </a:solidFill>
              </a:rPr>
              <a:t>所给内容</a:t>
            </a:r>
            <a:r>
              <a:rPr lang="zh-CN" altLang="en-US" sz="3200" b="1">
                <a:solidFill>
                  <a:srgbClr val="C00000"/>
                </a:solidFill>
              </a:rPr>
              <a:t>所在的</a:t>
            </a:r>
            <a:r>
              <a:rPr lang="zh-CN" altLang="en-US" sz="3200" b="1" u="sng">
                <a:solidFill>
                  <a:srgbClr val="C00000"/>
                </a:solidFill>
              </a:rPr>
              <a:t>段落</a:t>
            </a:r>
            <a:r>
              <a:rPr lang="zh-CN" altLang="en-US" sz="3200" b="1"/>
              <a:t>；</a:t>
            </a:r>
          </a:p>
          <a:p>
            <a:pPr>
              <a:lnSpc>
                <a:spcPct val="110000"/>
              </a:lnSpc>
            </a:pPr>
            <a:r>
              <a:rPr lang="zh-CN" altLang="en-US" sz="3200" b="1"/>
              <a:t>②再判断</a:t>
            </a:r>
            <a:r>
              <a:rPr lang="zh-CN" altLang="en-US" sz="3200" b="1" u="sng">
                <a:solidFill>
                  <a:srgbClr val="C00000"/>
                </a:solidFill>
              </a:rPr>
              <a:t>要概括的情节</a:t>
            </a:r>
            <a:r>
              <a:rPr lang="zh-CN" altLang="en-US" sz="3200" b="1">
                <a:solidFill>
                  <a:srgbClr val="C00000"/>
                </a:solidFill>
              </a:rPr>
              <a:t>在文中哪些</a:t>
            </a:r>
            <a:r>
              <a:rPr lang="zh-CN" altLang="en-US" sz="3200" b="1" u="sng">
                <a:solidFill>
                  <a:srgbClr val="C00000"/>
                </a:solidFill>
              </a:rPr>
              <a:t>段落</a:t>
            </a:r>
            <a:r>
              <a:rPr lang="zh-CN" altLang="en-US" sz="3200" b="1"/>
              <a:t>；</a:t>
            </a:r>
          </a:p>
          <a:p>
            <a:pPr>
              <a:lnSpc>
                <a:spcPct val="110000"/>
              </a:lnSpc>
            </a:pPr>
            <a:r>
              <a:rPr lang="zh-CN" altLang="en-US" sz="3200" b="1">
                <a:sym typeface="+mn-ea"/>
              </a:rPr>
              <a:t>③观察题干所给的</a:t>
            </a:r>
            <a:r>
              <a:rPr lang="zh-CN" altLang="en-US" sz="3200" b="1" u="sng">
                <a:solidFill>
                  <a:srgbClr val="C00000"/>
                </a:solidFill>
                <a:sym typeface="+mn-ea"/>
              </a:rPr>
              <a:t>句式</a:t>
            </a:r>
            <a:r>
              <a:rPr lang="zh-CN" altLang="en-US" sz="3200" b="1">
                <a:sym typeface="+mn-ea"/>
              </a:rPr>
              <a:t>和主要</a:t>
            </a:r>
            <a:r>
              <a:rPr lang="zh-CN" altLang="en-US" sz="3200" b="1">
                <a:solidFill>
                  <a:srgbClr val="C00000"/>
                </a:solidFill>
                <a:sym typeface="+mn-ea"/>
              </a:rPr>
              <a:t>人物、事件</a:t>
            </a:r>
            <a:r>
              <a:rPr lang="zh-CN" altLang="en-US" sz="3200" b="1">
                <a:sym typeface="+mn-ea"/>
              </a:rPr>
              <a:t>；</a:t>
            </a:r>
            <a:endParaRPr lang="zh-CN" altLang="en-US" sz="3200" b="1"/>
          </a:p>
          <a:p>
            <a:pPr>
              <a:lnSpc>
                <a:spcPct val="110000"/>
              </a:lnSpc>
            </a:pPr>
            <a:r>
              <a:rPr lang="zh-CN" altLang="en-US" sz="3200" b="1">
                <a:sym typeface="+mn-ea"/>
              </a:rPr>
              <a:t>④在所找到的答题范围中找到</a:t>
            </a:r>
            <a:r>
              <a:rPr lang="zh-CN" altLang="en-US" sz="3200" b="1" u="sng">
                <a:solidFill>
                  <a:srgbClr val="C00000"/>
                </a:solidFill>
                <a:sym typeface="+mn-ea"/>
              </a:rPr>
              <a:t>相关的内容</a:t>
            </a:r>
            <a:r>
              <a:rPr lang="zh-CN" altLang="en-US" sz="3200" b="1">
                <a:sym typeface="+mn-ea"/>
              </a:rPr>
              <a:t>；</a:t>
            </a:r>
            <a:endParaRPr lang="zh-CN" altLang="en-US" sz="3200" b="1"/>
          </a:p>
          <a:p>
            <a:pPr>
              <a:lnSpc>
                <a:spcPct val="110000"/>
              </a:lnSpc>
            </a:pPr>
            <a:r>
              <a:rPr lang="zh-CN" altLang="en-US" sz="3200" b="1">
                <a:sym typeface="+mn-ea"/>
              </a:rPr>
              <a:t>⑤</a:t>
            </a:r>
            <a:r>
              <a:rPr lang="zh-CN" altLang="en-US" sz="3200" b="1" u="sng">
                <a:solidFill>
                  <a:srgbClr val="C00000"/>
                </a:solidFill>
                <a:sym typeface="+mn-ea"/>
              </a:rPr>
              <a:t>仿照</a:t>
            </a:r>
            <a:r>
              <a:rPr lang="zh-CN" altLang="en-US" sz="3200" b="1">
                <a:sym typeface="+mn-ea"/>
              </a:rPr>
              <a:t>已给的情节示例的</a:t>
            </a:r>
            <a:r>
              <a:rPr lang="zh-CN" altLang="en-US" sz="3200" b="1">
                <a:solidFill>
                  <a:srgbClr val="C00000"/>
                </a:solidFill>
                <a:sym typeface="+mn-ea"/>
              </a:rPr>
              <a:t>形式、字数</a:t>
            </a:r>
            <a:r>
              <a:rPr lang="zh-CN" altLang="en-US" sz="3200" b="1">
                <a:sym typeface="+mn-ea"/>
              </a:rPr>
              <a:t>，概括出主要故事情节（什么怎么样）。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理清文脉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4670" y="843280"/>
            <a:ext cx="8245475" cy="388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注意：如何找关键信息？</a:t>
            </a:r>
            <a:endParaRPr lang="zh-CN" altLang="en-US" sz="3200" b="1" spc="-100" dirty="0">
              <a:solidFill>
                <a:srgbClr val="4791B7"/>
              </a:solidFill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+mn-ea"/>
              </a:rPr>
              <a:t>①抓关键词句：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ea typeface="+mn-lt"/>
                <a:sym typeface="+mn-ea"/>
              </a:rPr>
              <a:t>a</a:t>
            </a:r>
            <a:r>
              <a:rPr lang="en-US" altLang="zh-CN" sz="2800" b="1" spc="-100" dirty="0">
                <a:solidFill>
                  <a:schemeClr val="tx1"/>
                </a:solidFill>
                <a:ea typeface="+mn-lt"/>
                <a:sym typeface="+mn-ea"/>
              </a:rPr>
              <a:t>.</a:t>
            </a:r>
            <a:r>
              <a:rPr lang="zh-CN" altLang="en-US" sz="2800" b="1" spc="-100" dirty="0">
                <a:solidFill>
                  <a:schemeClr val="tx1"/>
                </a:solidFill>
                <a:ea typeface="+mn-lt"/>
                <a:sym typeface="+mn-ea"/>
              </a:rPr>
              <a:t>带感情色彩的句子，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抒情议论句</a:t>
            </a:r>
            <a:r>
              <a:rPr lang="zh-CN" altLang="en-US" sz="2800" b="1" spc="-100" dirty="0">
                <a:solidFill>
                  <a:schemeClr val="tx1"/>
                </a:solidFill>
                <a:ea typeface="+mn-lt"/>
                <a:sym typeface="+mn-ea"/>
              </a:rPr>
              <a:t>、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反复出现的句子</a:t>
            </a:r>
            <a:r>
              <a:rPr lang="zh-CN" altLang="en-US" sz="2800" b="1" spc="-100" dirty="0">
                <a:solidFill>
                  <a:schemeClr val="tx1"/>
                </a:solidFill>
                <a:ea typeface="+mn-lt"/>
                <a:sym typeface="+mn-ea"/>
              </a:rPr>
              <a:t>；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ea typeface="+mn-lt"/>
                <a:sym typeface="+mn-ea"/>
              </a:rPr>
              <a:t>b.能判断或直接表现人物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感情（心理）变化的词语</a:t>
            </a:r>
            <a:r>
              <a:rPr lang="zh-CN" altLang="en-US" sz="2800" b="1" spc="-100" dirty="0">
                <a:solidFill>
                  <a:schemeClr val="tx1"/>
                </a:solidFill>
                <a:ea typeface="+mn-lt"/>
                <a:sym typeface="+mn-ea"/>
              </a:rPr>
              <a:t>，比如赞美、崇敬、敬佩、鄙视等。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+mn-ea"/>
              </a:rPr>
              <a:t>②抓心理描写：</a:t>
            </a:r>
          </a:p>
          <a:p>
            <a:pPr>
              <a:lnSpc>
                <a:spcPct val="110000"/>
              </a:lnSpc>
            </a:pP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a.内心独白；b.动作暗示；</a:t>
            </a:r>
          </a:p>
          <a:p>
            <a:pPr>
              <a:lnSpc>
                <a:spcPct val="110000"/>
              </a:lnSpc>
            </a:pP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c.衬托；d.心理概述；e.修辞手法。</a:t>
            </a:r>
            <a:endParaRPr lang="zh-CN" altLang="en-US" sz="2800" b="1" spc="-100" dirty="0">
              <a:ea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/>
          <p:cNvGraphicFramePr/>
          <p:nvPr/>
        </p:nvGraphicFramePr>
        <p:xfrm>
          <a:off x="1266190" y="398780"/>
          <a:ext cx="6818630" cy="434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642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故事情节</a:t>
                      </a:r>
                    </a:p>
                  </a:txBody>
                  <a:tcPr>
                    <a:solidFill>
                      <a:srgbClr val="EE9CA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”</a:t>
                      </a:r>
                      <a:r>
                        <a:rPr lang="zh-CN" alt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我</a:t>
                      </a:r>
                      <a:r>
                        <a:rPr lang="en-US" altLang="zh-CN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“</a:t>
                      </a:r>
                      <a:r>
                        <a:rPr lang="zh-CN" altLang="en-US" sz="2400" b="1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的心理变化</a:t>
                      </a:r>
                    </a:p>
                  </a:txBody>
                  <a:tcPr>
                    <a:solidFill>
                      <a:srgbClr val="EE9C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a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如同身陷沼泽，不能自拔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父亲从工地回来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吓得战战兢兢，心抖个不停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父亲拆线、藏钱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b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c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 b="1"/>
                        <a:t>觉得一种神圣的感觉在心头发芽，幡然醒悟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530"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”</a:t>
                      </a:r>
                      <a:r>
                        <a:rPr lang="zh-CN" altLang="en-US" sz="2400" b="1"/>
                        <a:t>我</a:t>
                      </a:r>
                      <a:r>
                        <a:rPr lang="en-US" altLang="zh-CN" sz="2400" b="1"/>
                        <a:t>“</a:t>
                      </a:r>
                      <a:r>
                        <a:rPr lang="zh-CN" altLang="en-US" sz="2400" b="1"/>
                        <a:t>重返校园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30000"/>
                        </a:lnSpc>
                        <a:buNone/>
                      </a:pPr>
                      <a:r>
                        <a:rPr lang="en-US" altLang="zh-CN" sz="2400" b="1"/>
                        <a:t>d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8084820" y="104775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①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6860" y="1798320"/>
            <a:ext cx="10496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②③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84820" y="1755775"/>
            <a:ext cx="9582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</a:rPr>
              <a:t>②③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0180" y="2472055"/>
            <a:ext cx="11068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7030A0"/>
                </a:solidFill>
                <a:sym typeface="+mn-ea"/>
              </a:rPr>
              <a:t>④—⑥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084820" y="329057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  <a:sym typeface="+mn-ea"/>
              </a:rPr>
              <a:t>⑩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06425" y="416179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7030A0"/>
                </a:solidFill>
                <a:sym typeface="+mn-ea"/>
              </a:rPr>
              <a:t>⑫</a:t>
            </a:r>
            <a:endParaRPr lang="zh-CN" altLang="en-US" sz="2800">
              <a:solidFill>
                <a:srgbClr val="7030A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6425" y="1047750"/>
            <a:ext cx="603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05740" y="3446145"/>
            <a:ext cx="119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⑦—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⑪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402715" y="1069340"/>
            <a:ext cx="30035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“</a:t>
            </a:r>
            <a:r>
              <a:rPr lang="zh-CN" altLang="en-US" sz="2400" b="1">
                <a:solidFill>
                  <a:srgbClr val="FF0000"/>
                </a:solidFill>
              </a:rPr>
              <a:t>我</a:t>
            </a:r>
            <a:r>
              <a:rPr lang="en-US" altLang="zh-CN" sz="2400" b="1">
                <a:solidFill>
                  <a:srgbClr val="FF0000"/>
                </a:solidFill>
              </a:rPr>
              <a:t>”</a:t>
            </a:r>
            <a:r>
              <a:rPr lang="zh-CN" altLang="en-US" sz="2400" b="1">
                <a:solidFill>
                  <a:srgbClr val="FF0000"/>
                </a:solidFill>
              </a:rPr>
              <a:t>私自从学校回家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397635" y="3127375"/>
            <a:ext cx="3003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父亲对</a:t>
            </a:r>
            <a:r>
              <a:rPr lang="en-US" altLang="zh-CN" sz="2400" b="1">
                <a:solidFill>
                  <a:srgbClr val="FF0000"/>
                </a:solidFill>
              </a:rPr>
              <a:t>“</a:t>
            </a:r>
            <a:r>
              <a:rPr lang="zh-CN" altLang="en-US" sz="2400" b="1">
                <a:solidFill>
                  <a:srgbClr val="FF0000"/>
                </a:solidFill>
              </a:rPr>
              <a:t>我</a:t>
            </a:r>
            <a:r>
              <a:rPr lang="en-US" altLang="zh-CN" sz="2400" b="1">
                <a:solidFill>
                  <a:srgbClr val="FF0000"/>
                </a:solidFill>
              </a:rPr>
              <a:t>”</a:t>
            </a:r>
            <a:r>
              <a:rPr lang="zh-CN" altLang="en-US" sz="2400" b="1">
                <a:solidFill>
                  <a:srgbClr val="FF0000"/>
                </a:solidFill>
              </a:rPr>
              <a:t>进行谈话教育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486275" y="2276475"/>
            <a:ext cx="3712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愧疚得想哭，没有勇气说出事情原委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486275" y="4150360"/>
            <a:ext cx="3131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充满信心，走出迷茫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 rot="10800000">
            <a:off x="-158708" y="-190129"/>
            <a:ext cx="2297456" cy="3308746"/>
            <a:chOff x="7001326" y="1994298"/>
            <a:chExt cx="2297456" cy="3308746"/>
          </a:xfrm>
        </p:grpSpPr>
        <p:sp>
          <p:nvSpPr>
            <p:cNvPr id="50" name="矩形 49"/>
            <p:cNvSpPr/>
            <p:nvPr/>
          </p:nvSpPr>
          <p:spPr>
            <a:xfrm rot="6238231" flipH="1">
              <a:off x="7001921" y="3175993"/>
              <a:ext cx="877491" cy="878681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19041346" flipH="1">
              <a:off x="7512105" y="4580335"/>
              <a:ext cx="140494" cy="14049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 rot="998715" flipH="1">
              <a:off x="7825239" y="4216004"/>
              <a:ext cx="354806" cy="354806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rot="19250941" flipH="1">
              <a:off x="7579969" y="4266010"/>
              <a:ext cx="167879" cy="16787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 rot="19628487" flipH="1">
              <a:off x="8373666" y="4944666"/>
              <a:ext cx="359569" cy="35837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 rot="1703810" flipH="1">
              <a:off x="8653463" y="1994298"/>
              <a:ext cx="502444" cy="50244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 rot="985914" flipH="1">
              <a:off x="8304610" y="4061222"/>
              <a:ext cx="994172" cy="99417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 rot="3014278" flipH="1">
              <a:off x="7650361" y="2690218"/>
              <a:ext cx="1469231" cy="1468041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 rot="1849597" flipH="1">
              <a:off x="7757373" y="4789885"/>
              <a:ext cx="501253" cy="50244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 rot="1703810" flipH="1">
              <a:off x="7484720" y="2424113"/>
              <a:ext cx="246460" cy="24765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anchor="ctr"/>
            <a:lstStyle/>
            <a:p>
              <a:pPr algn="ctr" defTabSz="685165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kumimoji="1"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533883" y="236888"/>
            <a:ext cx="1424108" cy="850004"/>
            <a:chOff x="2454760" y="403951"/>
            <a:chExt cx="1424108" cy="850004"/>
          </a:xfrm>
        </p:grpSpPr>
        <p:sp>
          <p:nvSpPr>
            <p:cNvPr id="61" name="文本框 4"/>
            <p:cNvSpPr txBox="1"/>
            <p:nvPr/>
          </p:nvSpPr>
          <p:spPr>
            <a:xfrm>
              <a:off x="2616136" y="403951"/>
              <a:ext cx="1077860" cy="561692"/>
            </a:xfrm>
            <a:prstGeom prst="rect">
              <a:avLst/>
            </a:prstGeom>
            <a:noFill/>
          </p:spPr>
          <p:txBody>
            <a:bodyPr vert="horz" wrap="none" lIns="68580" tIns="34290" rIns="68580" bIns="34290" rtlCol="0">
              <a:spAutoFit/>
            </a:bodyPr>
            <a:lstStyle/>
            <a:p>
              <a:pPr algn="ctr"/>
              <a:r>
                <a:rPr lang="zh-CN" altLang="en-US" sz="3200" b="1" dirty="0">
                  <a:gradFill>
                    <a:gsLst>
                      <a:gs pos="40000">
                        <a:schemeClr val="accent1"/>
                      </a:gs>
                      <a:gs pos="60000">
                        <a:schemeClr val="accent3"/>
                      </a:gs>
                      <a:gs pos="0">
                        <a:srgbClr val="66A9C5"/>
                      </a:gs>
                      <a:gs pos="98000">
                        <a:schemeClr val="accent6"/>
                      </a:gs>
                    </a:gsLst>
                    <a:lin ang="10800000" scaled="1"/>
                  </a:gradFill>
                  <a:latin typeface="绿浅-瑞雨体" panose="000B0600050302020204" pitchFamily="34" charset="-122"/>
                  <a:ea typeface="绿浅-瑞雨体" panose="000B0600050302020204" pitchFamily="34" charset="-122"/>
                </a:rPr>
                <a:t>目 录</a:t>
              </a:r>
            </a:p>
          </p:txBody>
        </p:sp>
        <p:sp>
          <p:nvSpPr>
            <p:cNvPr id="62" name="文本框 4"/>
            <p:cNvSpPr txBox="1"/>
            <p:nvPr/>
          </p:nvSpPr>
          <p:spPr>
            <a:xfrm>
              <a:off x="2454760" y="876929"/>
              <a:ext cx="1424108" cy="377026"/>
            </a:xfrm>
            <a:prstGeom prst="rect">
              <a:avLst/>
            </a:prstGeom>
            <a:noFill/>
          </p:spPr>
          <p:txBody>
            <a:bodyPr vert="horz" wrap="none" lIns="68580" tIns="34290" rIns="68580" bIns="34290" rtlCol="0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40000">
                        <a:schemeClr val="accent1"/>
                      </a:gs>
                      <a:gs pos="60000">
                        <a:schemeClr val="accent3"/>
                      </a:gs>
                      <a:gs pos="0">
                        <a:srgbClr val="66A9C5"/>
                      </a:gs>
                      <a:gs pos="98000">
                        <a:schemeClr val="accent6"/>
                      </a:gs>
                    </a:gsLst>
                    <a:lin ang="10800000" scaled="1"/>
                  </a:gradFill>
                  <a:latin typeface="绿浅-瑞雨体" panose="000B0600050302020204" pitchFamily="34" charset="-122"/>
                  <a:ea typeface="绿浅-瑞雨体" panose="000B0600050302020204" pitchFamily="34" charset="-122"/>
                </a:rPr>
                <a:t>CONTENTS</a:t>
              </a:r>
              <a:endParaRPr lang="zh-CN" altLang="en-US" sz="2000" b="1" dirty="0">
                <a:gradFill>
                  <a:gsLst>
                    <a:gs pos="40000">
                      <a:schemeClr val="accent1"/>
                    </a:gs>
                    <a:gs pos="60000">
                      <a:schemeClr val="accent3"/>
                    </a:gs>
                    <a:gs pos="0">
                      <a:srgbClr val="66A9C5"/>
                    </a:gs>
                    <a:gs pos="98000">
                      <a:schemeClr val="accent6"/>
                    </a:gs>
                  </a:gsLst>
                  <a:lin ang="108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958205" y="1172210"/>
            <a:ext cx="40360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8.</a:t>
            </a:r>
            <a:r>
              <a:rPr lang="zh-CN" altLang="en-US" sz="3200"/>
              <a:t>文章线索</a:t>
            </a:r>
          </a:p>
          <a:p>
            <a:r>
              <a:rPr lang="en-US" altLang="zh-CN" sz="3200"/>
              <a:t>9.</a:t>
            </a:r>
            <a:r>
              <a:rPr lang="zh-CN" altLang="en-US" sz="3200"/>
              <a:t>人称</a:t>
            </a:r>
          </a:p>
          <a:p>
            <a:r>
              <a:rPr lang="en-US" altLang="zh-CN" sz="3200"/>
              <a:t>10.</a:t>
            </a:r>
            <a:r>
              <a:rPr lang="zh-CN" altLang="en-US" sz="3200"/>
              <a:t>记叙顺序</a:t>
            </a:r>
          </a:p>
          <a:p>
            <a:r>
              <a:rPr lang="en-US" altLang="zh-CN" sz="3200"/>
              <a:t>11.</a:t>
            </a:r>
            <a:r>
              <a:rPr lang="zh-CN" altLang="en-US" sz="3200"/>
              <a:t>表现手法</a:t>
            </a:r>
          </a:p>
          <a:p>
            <a:r>
              <a:rPr lang="en-US" altLang="zh-CN" sz="3200"/>
              <a:t>12.</a:t>
            </a:r>
            <a:r>
              <a:rPr lang="zh-CN" altLang="en-US" sz="3200"/>
              <a:t>段落作用</a:t>
            </a:r>
          </a:p>
          <a:p>
            <a:r>
              <a:rPr lang="en-US" altLang="zh-CN" sz="3200"/>
              <a:t>13.</a:t>
            </a:r>
            <a:r>
              <a:rPr lang="zh-CN" altLang="en-US" sz="3200"/>
              <a:t>主观表达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52040" y="1098550"/>
            <a:ext cx="403606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1.</a:t>
            </a:r>
            <a:r>
              <a:rPr lang="zh-CN" altLang="en-US" sz="3200"/>
              <a:t>概括内容</a:t>
            </a:r>
          </a:p>
          <a:p>
            <a:r>
              <a:rPr lang="en-US" altLang="zh-CN" sz="3200"/>
              <a:t>2.</a:t>
            </a:r>
            <a:r>
              <a:rPr lang="zh-CN" altLang="en-US" sz="3200"/>
              <a:t>理清文脉</a:t>
            </a:r>
          </a:p>
          <a:p>
            <a:r>
              <a:rPr lang="en-US" altLang="zh-CN" sz="3200"/>
              <a:t>3.</a:t>
            </a:r>
            <a:r>
              <a:rPr lang="zh-CN" altLang="en-US" sz="3200"/>
              <a:t>概括主旨</a:t>
            </a:r>
          </a:p>
          <a:p>
            <a:r>
              <a:rPr lang="en-US" altLang="zh-CN" sz="3200"/>
              <a:t>4.</a:t>
            </a:r>
            <a:r>
              <a:rPr lang="zh-CN" altLang="en-US" sz="3200"/>
              <a:t>人物形象分析</a:t>
            </a:r>
          </a:p>
          <a:p>
            <a:r>
              <a:rPr lang="en-US" altLang="zh-CN" sz="3200"/>
              <a:t>5.</a:t>
            </a:r>
            <a:r>
              <a:rPr lang="zh-CN" altLang="en-US" sz="3200"/>
              <a:t>标题含义及作用</a:t>
            </a:r>
          </a:p>
          <a:p>
            <a:r>
              <a:rPr lang="en-US" altLang="zh-CN" sz="3200"/>
              <a:t>6.</a:t>
            </a:r>
            <a:r>
              <a:rPr lang="zh-CN" altLang="en-US" sz="3200"/>
              <a:t>词语赏析</a:t>
            </a:r>
          </a:p>
          <a:p>
            <a:r>
              <a:rPr lang="en-US" altLang="zh-CN" sz="3200"/>
              <a:t>7.</a:t>
            </a:r>
            <a:r>
              <a:rPr lang="zh-CN" altLang="en-US" sz="3200"/>
              <a:t>句子赏析</a:t>
            </a:r>
          </a:p>
        </p:txBody>
      </p:sp>
    </p:spTree>
  </p:cSld>
  <p:clrMapOvr>
    <a:masterClrMapping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47775" y="930275"/>
            <a:ext cx="6904355" cy="164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题目三：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3600"/>
              <a:t>    </a:t>
            </a:r>
            <a:r>
              <a:rPr lang="zh-CN" altLang="en-US" sz="3200"/>
              <a:t>   </a:t>
            </a:r>
            <a:r>
              <a:rPr lang="zh-CN" altLang="en-US" sz="3600"/>
              <a:t>请简要概括本文的主旨。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6960" y="2578100"/>
            <a:ext cx="7372350" cy="1420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答题规范：</a:t>
            </a:r>
          </a:p>
          <a:p>
            <a:pPr>
              <a:lnSpc>
                <a:spcPct val="120000"/>
              </a:lnSpc>
            </a:pPr>
            <a:r>
              <a:rPr lang="zh-CN" altLang="en-US" sz="2400" b="1" spc="-100" dirty="0">
                <a:solidFill>
                  <a:srgbClr val="7030A0"/>
                </a:solidFill>
                <a:ea typeface="+mn-lt"/>
              </a:rPr>
              <a:t>本文记述了（描写了）</a:t>
            </a:r>
            <a:r>
              <a:rPr lang="en-US" altLang="zh-CN" sz="24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2400" b="1" spc="-100" dirty="0">
                <a:solidFill>
                  <a:srgbClr val="7030A0"/>
                </a:solidFill>
                <a:ea typeface="+mn-lt"/>
              </a:rPr>
              <a:t>的故事（事迹、经过、景物），抒发</a:t>
            </a:r>
            <a:r>
              <a:rPr lang="en-US" altLang="zh-CN" sz="24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2400" b="1" spc="-100" dirty="0">
                <a:solidFill>
                  <a:srgbClr val="7030A0"/>
                </a:solidFill>
                <a:ea typeface="+mn-lt"/>
              </a:rPr>
              <a:t>揭露了作者</a:t>
            </a:r>
            <a:r>
              <a:rPr lang="en-US" altLang="zh-CN" sz="24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2400" b="1" spc="-100" dirty="0">
                <a:solidFill>
                  <a:srgbClr val="7030A0"/>
                </a:solidFill>
                <a:ea typeface="+mn-lt"/>
              </a:rPr>
              <a:t>的感情</a:t>
            </a:r>
            <a:r>
              <a:rPr lang="en-US" altLang="zh-CN" sz="24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2400" b="1" spc="-100" dirty="0">
                <a:solidFill>
                  <a:srgbClr val="7030A0"/>
                </a:solidFill>
                <a:ea typeface="+mn-lt"/>
              </a:rPr>
              <a:t>思想（性格、精神、实质）。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概括主旨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887730"/>
            <a:ext cx="8245475" cy="370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①标题提示法，即从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标题</a:t>
            </a:r>
            <a:r>
              <a:rPr lang="zh-CN" altLang="en-US" sz="2800" b="1" spc="-100" dirty="0">
                <a:ea typeface="+mn-lt"/>
                <a:sym typeface="+mn-ea"/>
              </a:rPr>
              <a:t>上窥视中心主旨。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②结尾归纳法，即从结尾找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议论抒情句</a:t>
            </a:r>
            <a:r>
              <a:rPr lang="zh-CN" altLang="en-US" sz="2800" b="1" spc="-100" dirty="0">
                <a:ea typeface="+mn-lt"/>
                <a:sym typeface="+mn-ea"/>
              </a:rPr>
              <a:t>归纳主旨。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③段意串联法，即汇总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每段的中心句</a:t>
            </a:r>
            <a:r>
              <a:rPr lang="zh-CN" altLang="en-US" sz="2800" b="1" spc="-100" dirty="0">
                <a:ea typeface="+mn-lt"/>
                <a:sym typeface="+mn-ea"/>
              </a:rPr>
              <a:t>概括主旨。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④重复即中心法，即从文中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反复出现的词句</a:t>
            </a:r>
            <a:r>
              <a:rPr lang="zh-CN" altLang="en-US" sz="2800" b="1" spc="-100" dirty="0">
                <a:ea typeface="+mn-lt"/>
                <a:sym typeface="+mn-ea"/>
              </a:rPr>
              <a:t>中发现文章的中心主旨。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⑤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人与人、人与物关系</a:t>
            </a:r>
            <a:r>
              <a:rPr lang="zh-CN" altLang="en-US" sz="2800" b="1" spc="-100" dirty="0">
                <a:ea typeface="+mn-lt"/>
                <a:sym typeface="+mn-ea"/>
              </a:rPr>
              <a:t>判断法，父子情、母子情、祖孙情、师生情、友情、爱国、思乡怀时等。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5610" y="3416935"/>
            <a:ext cx="5461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概括主旨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1696085"/>
            <a:ext cx="82454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     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+mn-ea"/>
              </a:rPr>
              <a:t>文章通过写父亲与“我”进行了一次朋友式的谈话，让正处在青春困惑期的“我”及时走出迷茫，重新找回自我的故事，赞美了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6880" y="2729865"/>
            <a:ext cx="8235315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宽厚伟大的父爱，启迪父母、师长要</a:t>
            </a:r>
            <a:r>
              <a:rPr lang="zh-CN" altLang="en-US" sz="32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尊重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孩子，</a:t>
            </a:r>
            <a:r>
              <a:rPr lang="zh-CN" altLang="en-US" sz="3200" b="1" u="sng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循循善诱</a:t>
            </a:r>
            <a:r>
              <a:rPr lang="zh-CN" altLang="en-US" sz="32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地进行教育。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2125" y="942340"/>
            <a:ext cx="5211445" cy="6451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/>
              <a:t>请简要概括本文的主旨。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91260" y="1483360"/>
            <a:ext cx="6904355" cy="1647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题目四：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3600"/>
              <a:t>    </a:t>
            </a:r>
            <a:r>
              <a:rPr lang="zh-CN" altLang="en-US" sz="3200"/>
              <a:t>   请结合全文概括父亲的性格特征。</a:t>
            </a:r>
            <a:endParaRPr lang="zh-CN" altLang="en-US" sz="3600"/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71923" y="315116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分析人物形象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887730"/>
            <a:ext cx="8475345" cy="370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可联系：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①交代人物身份、地位、经历、职业等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社会背景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的句子；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②有关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人物描写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的语句（外貌、动作、心理、神态等）；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③文中其他人物对他的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评价（议论）句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④结合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情节发展、事情变化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，把握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人物形象变化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⑤关于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环境的语句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，环境可以揭示人物精神世界，烘托人物思想性格。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71923" y="315116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分析人物形象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887730"/>
            <a:ext cx="8475345" cy="370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注意：</a:t>
            </a:r>
            <a:endParaRPr lang="zh-CN" altLang="en-US" sz="32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①要</a:t>
            </a:r>
            <a:r>
              <a:rPr lang="zh-CN" altLang="en-US" sz="32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结合文章内容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具体分析；</a:t>
            </a: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②</a:t>
            </a:r>
            <a:r>
              <a:rPr lang="zh-CN" altLang="en-US" sz="32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多选角度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，多样分析；</a:t>
            </a: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③明确是</a:t>
            </a:r>
            <a:r>
              <a:rPr lang="en-US" altLang="zh-CN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性格</a:t>
            </a:r>
            <a:r>
              <a:rPr lang="en-US" altLang="zh-CN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还是</a:t>
            </a:r>
            <a:r>
              <a:rPr lang="en-US" altLang="zh-CN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形象</a:t>
            </a:r>
            <a:r>
              <a:rPr lang="en-US" altLang="zh-CN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，</a:t>
            </a:r>
            <a:r>
              <a:rPr lang="zh-CN" altLang="en-US" sz="32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“形象”大于“性格”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④恰当表述：</a:t>
            </a:r>
            <a:r>
              <a:rPr lang="zh-CN" altLang="en-US" sz="3200" b="1" u="sng" spc="-100" dirty="0">
                <a:solidFill>
                  <a:srgbClr val="2111BF"/>
                </a:solidFill>
                <a:uFillTx/>
                <a:latin typeface="+中文正文" charset="0"/>
                <a:ea typeface="+mn-lt"/>
                <a:sym typeface="+mn-ea"/>
              </a:rPr>
              <a:t>从文中</a:t>
            </a:r>
            <a:r>
              <a:rPr lang="en-US" altLang="zh-CN" sz="3200" b="1" u="sng" spc="-100" dirty="0">
                <a:solidFill>
                  <a:srgbClr val="2111BF"/>
                </a:solidFill>
                <a:uFillTx/>
                <a:latin typeface="+中文正文" charset="0"/>
                <a:ea typeface="+mn-lt"/>
                <a:sym typeface="+mn-ea"/>
              </a:rPr>
              <a:t>……</a:t>
            </a:r>
            <a:r>
              <a:rPr lang="zh-CN" altLang="en-US" sz="3200" b="1" u="sng" spc="-100" dirty="0">
                <a:solidFill>
                  <a:srgbClr val="2111BF"/>
                </a:solidFill>
                <a:uFillTx/>
                <a:latin typeface="+中文正文" charset="0"/>
                <a:ea typeface="+mn-lt"/>
                <a:sym typeface="+mn-ea"/>
              </a:rPr>
              <a:t>可以看出，××是一个</a:t>
            </a:r>
            <a:r>
              <a:rPr lang="en-US" altLang="zh-CN" sz="3200" b="1" u="sng" spc="-100" dirty="0">
                <a:solidFill>
                  <a:srgbClr val="2111BF"/>
                </a:solidFill>
                <a:uFillTx/>
                <a:latin typeface="+中文正文" charset="0"/>
                <a:ea typeface="+mn-lt"/>
                <a:sym typeface="+mn-ea"/>
              </a:rPr>
              <a:t>……</a:t>
            </a:r>
            <a:r>
              <a:rPr lang="zh-CN" altLang="en-US" sz="3200" b="1" u="sng" spc="-100" dirty="0">
                <a:solidFill>
                  <a:srgbClr val="2111BF"/>
                </a:solidFill>
                <a:uFillTx/>
                <a:latin typeface="+中文正文" charset="0"/>
                <a:ea typeface="+mn-lt"/>
                <a:sym typeface="+mn-ea"/>
              </a:rPr>
              <a:t>（性格、思想品质等）的人</a:t>
            </a:r>
            <a:r>
              <a:rPr lang="zh-CN" altLang="en-US" sz="3200" b="1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71923" y="315116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分析人物形象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9430" y="1624965"/>
            <a:ext cx="847534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①从文中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父亲对</a:t>
            </a:r>
            <a:r>
              <a:rPr lang="en-US" altLang="zh-CN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我</a:t>
            </a:r>
            <a:r>
              <a:rPr lang="en-US" altLang="zh-CN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的关怀教育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关爱子女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的人；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②从文中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父亲在工地辛苦挣钱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吃苦耐劳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的人；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③从文中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父亲对于“我”作弊这事的处理方式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慈爱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的人；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9430" y="998855"/>
            <a:ext cx="6904355" cy="5835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3200"/>
              <a:t>请结合全文概括父亲的性格特征。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971923" y="201451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分析人物形象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738505"/>
            <a:ext cx="8376285" cy="4225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④从文中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父亲不硬逼“我”告知实情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明事理、善解人意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的人；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⑤从文中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父亲及时赶回家关怀“我”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有家庭责任感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的人；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⑥从文中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父亲对“我”犯错的处理方式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宽容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的人；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⑦从文中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父亲简朴的穿着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可以看出，父亲是一个</a:t>
            </a:r>
            <a:r>
              <a:rPr lang="zh-CN" altLang="en-US" sz="2800" b="1" u="sng" spc="-100" dirty="0">
                <a:solidFill>
                  <a:srgbClr val="C00000"/>
                </a:solidFill>
                <a:uFillTx/>
                <a:latin typeface="+中文正文" charset="0"/>
                <a:ea typeface="+mn-lt"/>
                <a:sym typeface="+mn-ea"/>
              </a:rPr>
              <a:t>节俭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的人。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33805" y="1100455"/>
            <a:ext cx="6904355" cy="2552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题目五：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600"/>
              <a:t>    </a:t>
            </a:r>
            <a:r>
              <a:rPr lang="zh-CN" altLang="en-US" sz="3200"/>
              <a:t>   本文标题</a:t>
            </a:r>
            <a:r>
              <a:rPr lang="en-US" altLang="zh-CN" sz="3200"/>
              <a:t>“</a:t>
            </a:r>
            <a:r>
              <a:rPr lang="zh-CN" altLang="en-US" sz="3200"/>
              <a:t>青春的沼泽打马走过</a:t>
            </a:r>
            <a:r>
              <a:rPr lang="en-US" altLang="zh-CN" sz="3200"/>
              <a:t>”</a:t>
            </a:r>
            <a:r>
              <a:rPr lang="zh-CN" altLang="en-US" sz="3200"/>
              <a:t>运用了怎样的修辞手法？有怎样的表达效果？</a:t>
            </a:r>
            <a:endParaRPr lang="zh-CN" altLang="en-US" sz="3600"/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标题含义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805180"/>
            <a:ext cx="8475345" cy="3709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、表层含义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    联系文章内容，分析标题中</a:t>
            </a:r>
            <a:r>
              <a:rPr lang="zh-CN" altLang="en-US" sz="2800" b="1" u="sng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重点字词的字面义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。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2、深层含义</a:t>
            </a:r>
            <a:endParaRPr lang="zh-CN" altLang="en-US" sz="2800" b="1" spc="-10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    ①分析标题的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修辞义（写出修辞手法）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    ②分析标题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双关义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    ③分析标题的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象征义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    ④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分析标题和文章内容、作者情感之间的关系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。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61" name="文本框 4"/>
          <p:cNvSpPr txBox="1"/>
          <p:nvPr/>
        </p:nvSpPr>
        <p:spPr>
          <a:xfrm>
            <a:off x="2188729" y="200693"/>
            <a:ext cx="4732020" cy="683895"/>
          </a:xfrm>
          <a:prstGeom prst="rect">
            <a:avLst/>
          </a:prstGeom>
          <a:noFill/>
        </p:spPr>
        <p:txBody>
          <a:bodyPr vert="horz" wrap="none" lIns="68580" tIns="34290" rIns="68580" bIns="34290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40000">
                      <a:schemeClr val="accent1"/>
                    </a:gs>
                    <a:gs pos="60000">
                      <a:schemeClr val="accent3"/>
                    </a:gs>
                    <a:gs pos="0">
                      <a:srgbClr val="66A9C5"/>
                    </a:gs>
                    <a:gs pos="98000">
                      <a:schemeClr val="accent6"/>
                    </a:gs>
                  </a:gsLst>
                  <a:lin ang="10800000" scaled="1"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青春的沼泽打马走过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01980" y="906145"/>
            <a:ext cx="817943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      </a:t>
            </a:r>
            <a:r>
              <a:rPr lang="zh-CN" altLang="en-US" sz="2800" b="1"/>
              <a:t>①私自从学校回家“静养”已经两天了，我窝在床上不吃不喝，不知道明天是否还这样度过。我如同深陷沼泽，不能自拔。</a:t>
            </a:r>
          </a:p>
          <a:p>
            <a:r>
              <a:rPr lang="zh-CN" altLang="en-US" sz="2800" b="1"/>
              <a:t>      ②这个时候，父亲回来了。一屋子的恐慌，如阳光打过的尘埃，亮出光芒，金灿灿的，有些刺眼。此刻，我不知道是那光亮在跳，还是我的心在跳，突突突抖个不停。</a:t>
            </a:r>
          </a:p>
          <a:p>
            <a:r>
              <a:rPr lang="zh-CN" altLang="en-US" sz="2800" b="1"/>
              <a:t>     ③“苏小乐，你怎么啦？”父亲问道。我缩在墙角，低着头，大气也不敢出。父亲脾气暴，我怕他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标题作用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2140" y="776605"/>
            <a:ext cx="8475345" cy="388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点明写作对象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2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概括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文章主要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内容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3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、文章的行文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线索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4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、揭示主题，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点明主旨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5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设置悬念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，吸引读者，激发读者阅读兴趣；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6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、运用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修辞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，比喻拟人生动形象，设问反问引起兴趣；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7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、具有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象征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意义，寓意深刻，双关巧妙，设置悬念；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8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、</a:t>
            </a:r>
            <a:r>
              <a:rPr lang="zh-CN" altLang="en-US" sz="2800" b="1" u="sng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语言风格</a:t>
            </a:r>
            <a:r>
              <a:rPr lang="zh-CN" altLang="en-US" sz="2800" b="1" spc="-100" dirty="0">
                <a:solidFill>
                  <a:srgbClr val="450C8D"/>
                </a:solidFill>
                <a:uFillTx/>
                <a:latin typeface="+中文正文" charset="0"/>
                <a:ea typeface="+mn-lt"/>
                <a:sym typeface="+mn-ea"/>
              </a:rPr>
              <a:t>上，准确、简练、生动、幽默、深沉等。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标题含义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92125" y="1951990"/>
            <a:ext cx="8475345" cy="267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      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本文标题</a:t>
            </a: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青春的沼泽打马走过</a:t>
            </a: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运用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比喻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的修辞手法，把青春路上犯的过错、挫折比作</a:t>
            </a: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沼泽</a:t>
            </a: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，把告别错误、获得成长比作</a:t>
            </a: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打马走过</a:t>
            </a:r>
            <a:r>
              <a:rPr lang="en-US" altLang="zh-CN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，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形象生动地揭示文章的主题</a:t>
            </a: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——“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我</a:t>
            </a: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在父亲的鞭笞鼓励下，正视错误，告别迷茫，对未来充满信心。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42290" y="998855"/>
            <a:ext cx="8059420" cy="95313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2800"/>
              <a:t>本文标题</a:t>
            </a:r>
            <a:r>
              <a:rPr lang="en-US" altLang="zh-CN" sz="2800"/>
              <a:t>“</a:t>
            </a:r>
            <a:r>
              <a:rPr lang="zh-CN" altLang="en-US" sz="2800"/>
              <a:t>青春的沼泽打马走过</a:t>
            </a:r>
            <a:r>
              <a:rPr lang="en-US" altLang="zh-CN" sz="2800"/>
              <a:t>”</a:t>
            </a:r>
            <a:r>
              <a:rPr lang="zh-CN" altLang="en-US" sz="2800"/>
              <a:t>运用了怎样的修辞手法？有怎样的表达效果？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33805" y="1100455"/>
            <a:ext cx="6904355" cy="277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题目六：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/>
              <a:t>请赏析下列句子中加点词语。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1.</a:t>
            </a:r>
            <a:r>
              <a:rPr lang="zh-CN" altLang="en-US" sz="2800"/>
              <a:t>私自从学校回家“</a:t>
            </a:r>
            <a:r>
              <a:rPr lang="zh-CN" altLang="en-US" sz="2800" u="dottedHeavy">
                <a:solidFill>
                  <a:srgbClr val="7030A0"/>
                </a:solidFill>
                <a:uFillTx/>
              </a:rPr>
              <a:t>静养</a:t>
            </a:r>
            <a:r>
              <a:rPr lang="zh-CN" altLang="en-US" sz="2800"/>
              <a:t>”已经两天了。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2.</a:t>
            </a:r>
            <a:r>
              <a:rPr lang="zh-CN" altLang="en-US" sz="2800"/>
              <a:t>恍惚间，我好像突然长大成人了，一种神圣的感觉在心头</a:t>
            </a:r>
            <a:r>
              <a:rPr lang="zh-CN" altLang="en-US" sz="2800" u="dottedHeavy">
                <a:solidFill>
                  <a:srgbClr val="7030A0"/>
                </a:solidFill>
                <a:uFillTx/>
              </a:rPr>
              <a:t>发芽</a:t>
            </a:r>
            <a:r>
              <a:rPr lang="zh-CN" altLang="en-US" sz="2800"/>
              <a:t>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40155" y="876935"/>
            <a:ext cx="6904355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题目六：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/>
              <a:t>请赏析下列句子中加点词语。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3.“</a:t>
            </a:r>
            <a:r>
              <a:rPr lang="zh-CN" altLang="en-US" sz="2800"/>
              <a:t>我</a:t>
            </a:r>
            <a:r>
              <a:rPr lang="en-US" altLang="zh-CN" sz="2800"/>
              <a:t>——”</a:t>
            </a:r>
            <a:r>
              <a:rPr lang="zh-CN" altLang="en-US" sz="2800" u="dottedHeavy">
                <a:solidFill>
                  <a:srgbClr val="7030A0"/>
                </a:solidFill>
                <a:uFillTx/>
              </a:rPr>
              <a:t>吞吞吐吐</a:t>
            </a:r>
            <a:r>
              <a:rPr lang="zh-CN" altLang="en-US" sz="2800"/>
              <a:t>了半天，我还是没有勇气说出来。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4.</a:t>
            </a:r>
            <a:r>
              <a:rPr lang="zh-CN" altLang="en-US" sz="2800"/>
              <a:t>我</a:t>
            </a:r>
            <a:r>
              <a:rPr lang="zh-CN" altLang="en-US" sz="2800" u="dottedHeavy">
                <a:solidFill>
                  <a:srgbClr val="7030A0"/>
                </a:solidFill>
                <a:uFillTx/>
              </a:rPr>
              <a:t>窝</a:t>
            </a:r>
            <a:r>
              <a:rPr lang="zh-CN" altLang="en-US" sz="2800"/>
              <a:t>在床上不吃不喝，不知道明天是否还这样度过。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125593" y="315116"/>
            <a:ext cx="2893060" cy="8991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6420" y="1072515"/>
            <a:ext cx="8011795" cy="156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答题规范：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“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××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”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的本义是××，文中生动准确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生动形象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生动传神地指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写出了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特点或内容，表达了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感情。</a:t>
            </a:r>
          </a:p>
        </p:txBody>
      </p:sp>
      <p:sp>
        <p:nvSpPr>
          <p:cNvPr id="31746" name="矩形 31745"/>
          <p:cNvSpPr/>
          <p:nvPr/>
        </p:nvSpPr>
        <p:spPr>
          <a:xfrm>
            <a:off x="689610" y="2640330"/>
            <a:ext cx="8064500" cy="59880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0"/>
              </a:spcBef>
              <a:buNone/>
            </a:pPr>
            <a:r>
              <a:rPr lang="zh-CN" altLang="en-US" sz="2800" b="1" dirty="0">
                <a:ea typeface="华文隶书" panose="02010800040101010101" pitchFamily="2" charset="-122"/>
              </a:rPr>
              <a:t>例如：</a:t>
            </a:r>
            <a:r>
              <a:rPr lang="zh-CN" altLang="en-US" sz="2400" b="1" dirty="0">
                <a:ea typeface="华文隶书" panose="02010800040101010101" pitchFamily="2" charset="-122"/>
              </a:rPr>
              <a:t>“小草偷偷地从土里</a:t>
            </a:r>
            <a:r>
              <a:rPr lang="zh-CN" altLang="en-US" sz="2400" b="1" u="sng" dirty="0">
                <a:solidFill>
                  <a:schemeClr val="accent4">
                    <a:lumMod val="50000"/>
                  </a:schemeClr>
                </a:solidFill>
                <a:ea typeface="华文隶书" panose="02010800040101010101" pitchFamily="2" charset="-122"/>
              </a:rPr>
              <a:t>钻</a:t>
            </a:r>
            <a:r>
              <a:rPr lang="zh-CN" altLang="en-US" sz="2400" b="1" dirty="0">
                <a:ea typeface="华文隶书" panose="02010800040101010101" pitchFamily="2" charset="-122"/>
              </a:rPr>
              <a:t>出来。”（朱自清《春》）  </a:t>
            </a:r>
            <a:r>
              <a:rPr lang="zh-CN" altLang="en-US" sz="2800" b="1" dirty="0">
                <a:ea typeface="华文隶书" panose="02010800040101010101" pitchFamily="2" charset="-122"/>
              </a:rPr>
              <a:t>  </a:t>
            </a:r>
            <a:endParaRPr lang="zh-CN" altLang="en-US" b="1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31748" name="文本框 31747"/>
          <p:cNvSpPr txBox="1"/>
          <p:nvPr/>
        </p:nvSpPr>
        <p:spPr>
          <a:xfrm>
            <a:off x="604520" y="3239135"/>
            <a:ext cx="8149590" cy="14204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18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b="1" spc="-100" dirty="0">
                <a:solidFill>
                  <a:schemeClr val="accent4">
                    <a:lumMod val="50000"/>
                  </a:schemeClr>
                </a:solidFill>
                <a:ea typeface="+mn-lt"/>
              </a:rPr>
              <a:t>“钻”本义是穿过，进入，文中生动形象地写出了不经意之间，春草已悄然破土而出的蓬勃的生命力，表达了作者对春天的喜爱和赞美之情。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31746" grpId="0"/>
      <p:bldP spid="3174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5" y="484505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21640" y="935355"/>
            <a:ext cx="8475345" cy="3192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、本义：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组词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法、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近义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词法、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解释</a:t>
            </a:r>
            <a:r>
              <a:rPr lang="zh-CN" altLang="en-US" sz="2800" b="1" spc="-10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法；</a:t>
            </a: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2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、本中义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（词语在文中某种情况下的特殊意思、隐含义、引申义等）：词语在句中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指代的内容+语境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3</a:t>
            </a: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、表达效果①作用：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结构上或内容上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的作用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②情感：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从作者的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思想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倾向、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感情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色彩、对表达</a:t>
            </a:r>
            <a:r>
              <a:rPr lang="zh-CN" altLang="en-US" sz="2800" b="1" u="sng" spc="-100" dirty="0">
                <a:solidFill>
                  <a:srgbClr val="7030A0"/>
                </a:solidFill>
                <a:uFillTx/>
                <a:latin typeface="+中文正文" charset="0"/>
                <a:ea typeface="+mn-lt"/>
                <a:sym typeface="+mn-ea"/>
              </a:rPr>
              <a:t>中心</a:t>
            </a:r>
            <a:r>
              <a:rPr lang="zh-CN" altLang="en-US" sz="2800" b="1" spc="-100" dirty="0">
                <a:uFillTx/>
                <a:latin typeface="+中文正文" charset="0"/>
                <a:ea typeface="+mn-lt"/>
                <a:sym typeface="+mn-ea"/>
              </a:rPr>
              <a:t>思想所起作用等方面来理解。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74115" y="4127500"/>
            <a:ext cx="6762115" cy="607695"/>
          </a:xfrm>
          <a:prstGeom prst="rect">
            <a:avLst/>
          </a:prstGeom>
          <a:solidFill>
            <a:srgbClr val="FFFD3D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注意：修辞、人物描写、词性、感情色彩等。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125593" y="315116"/>
            <a:ext cx="2893060" cy="8991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  <p:sp>
        <p:nvSpPr>
          <p:cNvPr id="31746" name="矩形 31745"/>
          <p:cNvSpPr/>
          <p:nvPr/>
        </p:nvSpPr>
        <p:spPr>
          <a:xfrm>
            <a:off x="81915" y="1007110"/>
            <a:ext cx="8281670" cy="17411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altLang="zh-CN" sz="2800" b="1" dirty="0">
                <a:ea typeface="华文隶书" panose="02010800040101010101" pitchFamily="2" charset="-122"/>
              </a:rPr>
              <a:t>    </a:t>
            </a:r>
            <a:r>
              <a:rPr lang="zh-CN" altLang="en-US" sz="2800" b="1" dirty="0">
                <a:ea typeface="华文隶书" panose="02010800040101010101" pitchFamily="2" charset="-122"/>
              </a:rPr>
              <a:t>例如：</a:t>
            </a:r>
          </a:p>
          <a:p>
            <a:pPr lvl="0">
              <a:spcBef>
                <a:spcPct val="0"/>
              </a:spcBef>
              <a:buNone/>
            </a:pPr>
            <a:r>
              <a:rPr lang="zh-CN" altLang="en-US" sz="2800" b="1" dirty="0">
                <a:ea typeface="华文隶书" panose="02010800040101010101" pitchFamily="2" charset="-122"/>
              </a:rPr>
              <a:t>          </a:t>
            </a:r>
            <a:r>
              <a:rPr lang="zh-CN" altLang="en-US" sz="2400" b="1" dirty="0">
                <a:ea typeface="黑体" panose="02010609060101010101" charset="-122"/>
                <a:sym typeface="+mn-ea"/>
              </a:rPr>
              <a:t>他用两手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charset="-122"/>
                <a:sym typeface="+mn-ea"/>
              </a:rPr>
              <a:t>攀</a:t>
            </a:r>
            <a:r>
              <a:rPr lang="zh-CN" altLang="en-US" sz="2400" b="1" dirty="0">
                <a:ea typeface="黑体" panose="02010609060101010101" charset="-122"/>
                <a:sym typeface="+mn-ea"/>
              </a:rPr>
              <a:t>着上面，两脚再向上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charset="-122"/>
                <a:sym typeface="+mn-ea"/>
              </a:rPr>
              <a:t>缩</a:t>
            </a:r>
            <a:r>
              <a:rPr lang="zh-CN" altLang="en-US" sz="2400" b="1" dirty="0">
                <a:ea typeface="黑体" panose="02010609060101010101" charset="-122"/>
                <a:sym typeface="+mn-ea"/>
              </a:rPr>
              <a:t>；他肥胖的身子向左微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charset="-122"/>
                <a:sym typeface="+mn-ea"/>
              </a:rPr>
              <a:t>倾</a:t>
            </a:r>
            <a:r>
              <a:rPr lang="zh-CN" altLang="en-US" sz="2400" b="1" dirty="0">
                <a:ea typeface="黑体" panose="02010609060101010101" charset="-122"/>
                <a:sym typeface="+mn-ea"/>
              </a:rPr>
              <a:t>，显出努力的样子，这时我看见他的背影，我的泪很快地流下来了。</a:t>
            </a:r>
            <a:r>
              <a:rPr lang="zh-CN" altLang="en-US" sz="2400" b="1" dirty="0">
                <a:ea typeface="华文隶书" panose="02010800040101010101" pitchFamily="2" charset="-122"/>
              </a:rPr>
              <a:t> </a:t>
            </a:r>
            <a:r>
              <a:rPr lang="zh-CN" altLang="en-US" sz="2800" b="1" dirty="0">
                <a:ea typeface="华文隶书" panose="02010800040101010101" pitchFamily="2" charset="-122"/>
              </a:rPr>
              <a:t>  </a:t>
            </a:r>
            <a:endParaRPr lang="zh-CN" altLang="en-US" b="1">
              <a:solidFill>
                <a:srgbClr val="FFFF00"/>
              </a:solidFill>
              <a:latin typeface="宋体" panose="02010600030101010101" pitchFamily="2" charset="-122"/>
            </a:endParaRPr>
          </a:p>
        </p:txBody>
      </p:sp>
      <p:sp>
        <p:nvSpPr>
          <p:cNvPr id="31748" name="文本框 31747"/>
          <p:cNvSpPr txBox="1"/>
          <p:nvPr/>
        </p:nvSpPr>
        <p:spPr>
          <a:xfrm>
            <a:off x="497205" y="2795905"/>
            <a:ext cx="7984490" cy="15125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000" b="1">
                <a:solidFill>
                  <a:srgbClr val="FFFF00"/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en-US" altLang="zh-CN" sz="18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    </a:t>
            </a:r>
            <a:r>
              <a:rPr lang="en-US" altLang="zh-CN" sz="20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>
                    <a:srgbClr val="C0C0C0"/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2800" b="1" dirty="0">
                <a:solidFill>
                  <a:schemeClr val="accent4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黑体" panose="02010609060101010101" charset="-122"/>
                <a:sym typeface="+mn-ea"/>
              </a:rPr>
              <a:t>“攀”“缩”“倾”等动词准确地刻画出父亲过铁道给“我”买橘子时动作，写出了父亲买橘的艰难，表现了父亲爱子的深情。</a:t>
            </a:r>
            <a:endParaRPr lang="zh-CN" altLang="en-US" sz="2800" b="1" spc="-100" dirty="0">
              <a:solidFill>
                <a:schemeClr val="accent4">
                  <a:lumMod val="50000"/>
                </a:schemeClr>
              </a:solidFill>
              <a:effectLst/>
              <a:latin typeface="Times New Roman" panose="02020603050405020304" pitchFamily="18" charset="0"/>
              <a:ea typeface="黑体" panose="0201060906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/>
      <p:bldP spid="317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131" y="280826"/>
            <a:ext cx="2639695" cy="49911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8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常考词性及作用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796925" y="776605"/>
          <a:ext cx="7782560" cy="4146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7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词性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作用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590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动词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①刻画人物真实生动、淋漓尽致；②描写事物准确形象、充满灵气；③绘景摹状魅力无穷、神采飞扬。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</a:t>
                      </a:r>
                      <a:r>
                        <a:rPr lang="zh-CN" altLang="en-US" sz="2400" b="1"/>
                        <a:t>形容词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准确、生动、形象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24585">
                <a:tc>
                  <a:txBody>
                    <a:bodyPr/>
                    <a:lstStyle/>
                    <a:p>
                      <a:pPr>
                        <a:lnSpc>
                          <a:spcPct val="21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叠词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①</a:t>
                      </a:r>
                      <a:r>
                        <a:rPr lang="zh-CN" altLang="en-US" sz="2400" b="1">
                          <a:sym typeface="+mn-ea"/>
                        </a:rPr>
                        <a:t>使描绘的景色或人物更加形象，富于艺术魅力；②即可摹声，又可摹色，使表达的意象更加确切；③使音律和谐，读起来朗朗上口。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59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 b="1"/>
                        <a:t>  </a:t>
                      </a:r>
                      <a:r>
                        <a:rPr lang="zh-CN" altLang="en-US" sz="2400" b="1"/>
                        <a:t>拟声词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①使描写生动逼真，使人如闻其声，如临其境；②形象地描摹出人物的心情或情绪。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5" y="484505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文本占位符 13314"/>
          <p:cNvSpPr>
            <a:spLocks noGrp="1"/>
          </p:cNvSpPr>
          <p:nvPr/>
        </p:nvSpPr>
        <p:spPr>
          <a:xfrm>
            <a:off x="549275" y="1156335"/>
            <a:ext cx="8229600" cy="39452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私自从学校回家“</a:t>
            </a:r>
            <a:r>
              <a:rPr lang="zh-CN" altLang="en-US" u="dottedHeavy">
                <a:solidFill>
                  <a:srgbClr val="7030A0"/>
                </a:solidFill>
                <a:uFillTx/>
                <a:sym typeface="+mn-ea"/>
              </a:rPr>
              <a:t>静养</a:t>
            </a:r>
            <a:r>
              <a:rPr lang="zh-CN" altLang="en-US">
                <a:sym typeface="+mn-ea"/>
              </a:rPr>
              <a:t>”已经两天了。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32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 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“静养</a:t>
            </a:r>
            <a:r>
              <a:rPr lang="en-US" altLang="zh-CN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本义是安静地休养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，在文中指的是</a:t>
            </a:r>
            <a:r>
              <a:rPr lang="en-US" altLang="zh-CN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</a:t>
            </a:r>
            <a:r>
              <a:rPr lang="en-US" altLang="zh-CN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因为考试作弊而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逃回家中调整状态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，表达了犯错后的</a:t>
            </a:r>
            <a:r>
              <a:rPr lang="en-US" altLang="zh-CN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</a:t>
            </a:r>
            <a:r>
              <a:rPr lang="en-US" altLang="zh-CN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心情的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低落与难过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5" y="484505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文本占位符 13314"/>
          <p:cNvSpPr>
            <a:spLocks noGrp="1"/>
          </p:cNvSpPr>
          <p:nvPr/>
        </p:nvSpPr>
        <p:spPr>
          <a:xfrm>
            <a:off x="584835" y="998855"/>
            <a:ext cx="8229600" cy="39452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>
                <a:sym typeface="+mn-ea"/>
              </a:rPr>
              <a:t>2.</a:t>
            </a:r>
            <a:r>
              <a:rPr lang="zh-CN" altLang="en-US" sz="2800">
                <a:sym typeface="+mn-ea"/>
              </a:rPr>
              <a:t>恍惚间，我好像突然长大成人了，一种神圣的感觉在心头</a:t>
            </a:r>
            <a:r>
              <a:rPr lang="zh-CN" altLang="en-US" sz="2800" u="dottedHeavy">
                <a:solidFill>
                  <a:srgbClr val="7030A0"/>
                </a:solidFill>
                <a:uFillTx/>
                <a:sym typeface="+mn-ea"/>
              </a:rPr>
              <a:t>发芽</a:t>
            </a:r>
            <a:r>
              <a:rPr lang="zh-CN" altLang="en-US" sz="2800">
                <a:sym typeface="+mn-ea"/>
              </a:rPr>
              <a:t>。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 </a:t>
            </a:r>
            <a:r>
              <a:rPr lang="zh-CN" altLang="en-US" sz="32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发芽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本义是植物开始萌发出芽、叶来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，在文中以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比喻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的手法，生动形象地写出了“我”内心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情感的生发、涌起、激荡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，表达了“我”在父亲的教育下，开始正视错误，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告别迷茫，重获信心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60" y="388620"/>
            <a:ext cx="817943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   </a:t>
            </a:r>
            <a:r>
              <a:rPr lang="zh-CN" altLang="en-US" sz="2800" b="1">
                <a:sym typeface="+mn-ea"/>
              </a:rPr>
              <a:t>第一句话就在空气中擦出火花来。看来，父亲暂时并没有爆发的迹象。我这样想着，一低头，看见了父亲的鞋。父亲这双刚从工地穿回来的帆布鞋，鞋帮上开了口，像咧着的嘴，朝我笑，怪怪的。</a:t>
            </a:r>
          </a:p>
          <a:p>
            <a:r>
              <a:rPr lang="zh-CN" altLang="en-US" sz="2800" b="1"/>
              <a:t>      ④“接到你们班主任的电话时，爸在脚手架上，吓了一跳。爸也不知道你怎么了，这不，一宿没睡，一大早就坐火车赶回来了。”父亲脸色黑黄黑黄的，双眼布满血丝，憔悴的脸上掩饰不住内心的忧虑。他一边说，一边脱去外套。外套里边，是一件蓝秋衣，秋衣里子上，有一个布兜，是母亲特意为他缝</a:t>
            </a:r>
          </a:p>
          <a:p>
            <a:endParaRPr sz="28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5" y="484505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文本占位符 13314"/>
          <p:cNvSpPr>
            <a:spLocks noGrp="1"/>
          </p:cNvSpPr>
          <p:nvPr/>
        </p:nvSpPr>
        <p:spPr>
          <a:xfrm>
            <a:off x="341630" y="1085850"/>
            <a:ext cx="8460740" cy="39452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>
                <a:sym typeface="+mn-ea"/>
              </a:rPr>
              <a:t>3.“</a:t>
            </a:r>
            <a:r>
              <a:rPr lang="zh-CN" altLang="en-US" sz="2800">
                <a:sym typeface="+mn-ea"/>
              </a:rPr>
              <a:t>我</a:t>
            </a:r>
            <a:r>
              <a:rPr lang="en-US" altLang="zh-CN" sz="2800">
                <a:sym typeface="+mn-ea"/>
              </a:rPr>
              <a:t>——”</a:t>
            </a:r>
            <a:r>
              <a:rPr lang="zh-CN" altLang="en-US" sz="2800" u="dottedHeavy">
                <a:solidFill>
                  <a:srgbClr val="7030A0"/>
                </a:solidFill>
                <a:uFillTx/>
                <a:sym typeface="+mn-ea"/>
              </a:rPr>
              <a:t>吞吞吐吐</a:t>
            </a:r>
            <a:r>
              <a:rPr lang="zh-CN" altLang="en-US" sz="2800">
                <a:sym typeface="+mn-ea"/>
              </a:rPr>
              <a:t>了半天，我还是没有勇气说出来。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</a:t>
            </a:r>
            <a:r>
              <a:rPr lang="zh-CN" altLang="en-US" sz="32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吞吞吐吐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本义是有话不敢直说或说话含混不清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。在文中指的是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我”因有所顾虑而说话含糊不清的状态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。表达了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既想告知父亲实情又害怕受责备的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矛盾心理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5" y="4845050"/>
            <a:ext cx="1971040" cy="1395730"/>
          </a:xfrm>
          <a:prstGeom prst="rect">
            <a:avLst/>
          </a:prstGeom>
        </p:spPr>
      </p:pic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文本占位符 13314"/>
          <p:cNvSpPr>
            <a:spLocks noGrp="1"/>
          </p:cNvSpPr>
          <p:nvPr/>
        </p:nvSpPr>
        <p:spPr>
          <a:xfrm>
            <a:off x="570230" y="1007110"/>
            <a:ext cx="8229600" cy="39452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>
                <a:sym typeface="+mn-ea"/>
              </a:rPr>
              <a:t>4.</a:t>
            </a:r>
            <a:r>
              <a:rPr lang="zh-CN" altLang="en-US" sz="2800">
                <a:sym typeface="+mn-ea"/>
              </a:rPr>
              <a:t>我</a:t>
            </a:r>
            <a:r>
              <a:rPr lang="zh-CN" altLang="en-US" sz="2800" u="dottedHeavy">
                <a:solidFill>
                  <a:srgbClr val="7030A0"/>
                </a:solidFill>
                <a:uFillTx/>
                <a:sym typeface="+mn-ea"/>
              </a:rPr>
              <a:t>窝</a:t>
            </a:r>
            <a:r>
              <a:rPr lang="zh-CN" altLang="en-US" sz="2800">
                <a:sym typeface="+mn-ea"/>
              </a:rPr>
              <a:t>在床上不吃不喝，不知道明天是否还这样度过。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</a:t>
            </a:r>
            <a:r>
              <a:rPr lang="zh-CN" altLang="en-US" sz="32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窝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本义是蜷缩或呆在某处不活动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。在文中指的是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“我”因考试作弊而窝藏在家里的状态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。表达了犯错后的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心情的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低落与难过、不知所措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词语赏析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40155" y="876935"/>
            <a:ext cx="6904355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题目七：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/>
              <a:t>请结合文章内容，赏析下列句子。</a:t>
            </a:r>
          </a:p>
          <a:p>
            <a:pPr>
              <a:lnSpc>
                <a:spcPct val="120000"/>
              </a:lnSpc>
            </a:pPr>
            <a:r>
              <a:rPr lang="en-US" altLang="zh-CN" sz="2800"/>
              <a:t>1.</a:t>
            </a:r>
            <a:r>
              <a:rPr lang="zh-CN" altLang="en-US" sz="2800">
                <a:sym typeface="+mn-ea"/>
              </a:rPr>
              <a:t>父亲这双刚从工地穿回来的帆布鞋，鞋帮上开了口，像咧着的嘴，朝我笑，怪怪的。</a:t>
            </a:r>
            <a:endParaRPr lang="zh-CN" altLang="en-US" sz="2800"/>
          </a:p>
          <a:p>
            <a:pPr>
              <a:lnSpc>
                <a:spcPct val="120000"/>
              </a:lnSpc>
            </a:pPr>
            <a:r>
              <a:rPr lang="en-US" altLang="zh-CN" sz="2800"/>
              <a:t>2.</a:t>
            </a:r>
            <a:r>
              <a:rPr lang="zh-CN" altLang="en-US" sz="2800">
                <a:sym typeface="+mn-ea"/>
              </a:rPr>
              <a:t>父亲脸色黑黄黑黄的，双眼布满血丝，憔悴的脸上掩饰不住内心的忧虑。</a:t>
            </a:r>
            <a:endParaRPr lang="zh-CN" altLang="en-US" sz="2800"/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5593" y="315116"/>
            <a:ext cx="2893060" cy="8991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句子赏析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5340" y="1402715"/>
            <a:ext cx="7372350" cy="267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修辞手法角度答题规范：</a:t>
            </a:r>
          </a:p>
          <a:p>
            <a:pPr>
              <a:lnSpc>
                <a:spcPct val="120000"/>
              </a:lnSpc>
            </a:pP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运用了××的修辞手法，</a:t>
            </a:r>
            <a:r>
              <a:rPr lang="en-US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地写出了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，</a:t>
            </a:r>
            <a:r>
              <a:rPr lang="zh-CN" sz="3600" b="1" spc="-100" dirty="0">
                <a:solidFill>
                  <a:srgbClr val="7030A0"/>
                </a:solidFill>
                <a:ea typeface="+mn-lt"/>
              </a:rPr>
              <a:t>写出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特点，表达了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情感。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5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88166" y="270666"/>
            <a:ext cx="2639695" cy="49911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8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常考修辞及作用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804545" y="868680"/>
          <a:ext cx="7807325" cy="409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手法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作用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拟人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拟人化，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生动形象</a:t>
                      </a:r>
                      <a:r>
                        <a:rPr lang="zh-CN" altLang="en-US" sz="2400" b="1">
                          <a:sym typeface="+mn-ea"/>
                        </a:rPr>
                        <a:t>写出特点，抒发情感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sz="2400" b="1"/>
                        <a:t>比喻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把</a:t>
                      </a:r>
                      <a:r>
                        <a:rPr lang="en-US" altLang="zh-CN" sz="2400" b="1">
                          <a:sym typeface="+mn-ea"/>
                        </a:rPr>
                        <a:t>…</a:t>
                      </a:r>
                      <a:r>
                        <a:rPr lang="zh-CN" altLang="en-US" sz="2400" b="1">
                          <a:sym typeface="+mn-ea"/>
                        </a:rPr>
                        <a:t>比作</a:t>
                      </a:r>
                      <a:r>
                        <a:rPr lang="en-US" altLang="zh-CN" sz="2400" b="1">
                          <a:sym typeface="+mn-ea"/>
                        </a:rPr>
                        <a:t>…</a:t>
                      </a:r>
                      <a:r>
                        <a:rPr lang="zh-CN" altLang="en-US" sz="2400" b="1">
                          <a:sym typeface="+mn-ea"/>
                        </a:rPr>
                        <a:t>，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生动形象</a:t>
                      </a:r>
                      <a:r>
                        <a:rPr lang="zh-CN" altLang="en-US" sz="2400" b="1">
                          <a:sym typeface="+mn-ea"/>
                        </a:rPr>
                        <a:t>写出特点，烘托心情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排比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句式整齐、增强气势</a:t>
                      </a:r>
                      <a:r>
                        <a:rPr lang="zh-CN" altLang="en-US" sz="2400" b="1">
                          <a:sym typeface="+mn-ea"/>
                        </a:rPr>
                        <a:t>，写出特点，便于抒情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夸张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强调</a:t>
                      </a:r>
                      <a:r>
                        <a:rPr lang="zh-CN" altLang="en-US" sz="2400" b="1"/>
                        <a:t>特点，突出情感，烘托气氛、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加强</a:t>
                      </a:r>
                      <a:r>
                        <a:rPr lang="zh-CN" altLang="en-US" sz="2400" b="1"/>
                        <a:t>渲染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sz="2400" b="1"/>
                        <a:t>反复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sz="2400" b="1">
                          <a:sym typeface="+mn-ea"/>
                        </a:rPr>
                        <a:t>多次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强调</a:t>
                      </a:r>
                      <a:r>
                        <a:rPr lang="zh-CN" sz="2400" b="1">
                          <a:sym typeface="+mn-ea"/>
                        </a:rPr>
                        <a:t>特点，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强烈抒发感情</a:t>
                      </a:r>
                      <a:r>
                        <a:rPr lang="zh-CN" sz="2400" b="1">
                          <a:sym typeface="+mn-ea"/>
                        </a:rPr>
                        <a:t>，富有感染力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sz="2400" b="1"/>
                        <a:t>反问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加强语气，强烈抒情，态度鲜明</a:t>
                      </a:r>
                      <a:r>
                        <a:rPr lang="zh-CN" altLang="en-US" sz="2400" b="1">
                          <a:sym typeface="+mn-ea"/>
                        </a:rPr>
                        <a:t>，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强调特点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对比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鲜明地</a:t>
                      </a:r>
                      <a:r>
                        <a:rPr lang="zh-CN" altLang="en-US" sz="2400" b="1">
                          <a:sym typeface="+mn-ea"/>
                        </a:rPr>
                        <a:t>表现或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突出</a:t>
                      </a:r>
                      <a:r>
                        <a:rPr lang="zh-CN" altLang="en-US" sz="2400" b="1">
                          <a:sym typeface="+mn-ea"/>
                        </a:rPr>
                        <a:t>事物的特点，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更好表现主旨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88166" y="325276"/>
            <a:ext cx="2639695" cy="49911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8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常考修辞及作用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804545" y="824230"/>
          <a:ext cx="7807325" cy="4098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手法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作用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对偶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句子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整齐匀称</a:t>
                      </a:r>
                      <a:r>
                        <a:rPr lang="zh-CN" altLang="en-US" sz="2400" b="1">
                          <a:sym typeface="+mn-ea"/>
                        </a:rPr>
                        <a:t>，节奏鲜明，富有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音乐美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/>
                        <a:t>    反语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语言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幽默风趣</a:t>
                      </a:r>
                      <a:r>
                        <a:rPr lang="zh-CN" altLang="en-US" sz="2400" b="1">
                          <a:sym typeface="+mn-ea"/>
                        </a:rPr>
                        <a:t>，起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讽刺否定</a:t>
                      </a:r>
                      <a:r>
                        <a:rPr lang="zh-CN" altLang="en-US" sz="2400" b="1">
                          <a:sym typeface="+mn-ea"/>
                        </a:rPr>
                        <a:t>作用，抒发感情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05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/>
                        <a:t>    设问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自问自答</a:t>
                      </a:r>
                      <a:r>
                        <a:rPr lang="zh-CN" altLang="en-US" sz="2400" b="1">
                          <a:sym typeface="+mn-ea"/>
                        </a:rPr>
                        <a:t>，引人注意，</a:t>
                      </a:r>
                      <a:r>
                        <a:rPr lang="zh-CN" altLang="en-US" sz="2400" b="1">
                          <a:solidFill>
                            <a:srgbClr val="FF0000"/>
                          </a:solidFill>
                          <a:sym typeface="+mn-ea"/>
                        </a:rPr>
                        <a:t>启发思考</a:t>
                      </a:r>
                      <a:r>
                        <a:rPr lang="zh-CN" altLang="en-US" sz="2400" b="1">
                          <a:sym typeface="+mn-ea"/>
                        </a:rPr>
                        <a:t>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5593" y="315116"/>
            <a:ext cx="2893060" cy="8991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句子赏析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8040" y="1096010"/>
            <a:ext cx="7372350" cy="2674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人物描写角度答题规范：</a:t>
            </a:r>
          </a:p>
          <a:p>
            <a:pPr>
              <a:lnSpc>
                <a:spcPct val="120000"/>
              </a:lnSpc>
            </a:pP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运用了××描写，</a:t>
            </a:r>
            <a:r>
              <a:rPr lang="zh-CN" altLang="en-US" sz="3600" b="1" spc="-100" dirty="0">
                <a:solidFill>
                  <a:srgbClr val="FF0000"/>
                </a:solidFill>
                <a:ea typeface="+mn-lt"/>
              </a:rPr>
              <a:t>生动形象地写出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情形，</a:t>
            </a:r>
            <a:r>
              <a:rPr lang="zh-CN" altLang="en-US" sz="3600" b="1" spc="-100" dirty="0">
                <a:solidFill>
                  <a:srgbClr val="FF0000"/>
                </a:solidFill>
                <a:ea typeface="+mn-lt"/>
              </a:rPr>
              <a:t>体现了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人物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的心情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情感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/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性格特征，</a:t>
            </a:r>
            <a:r>
              <a:rPr lang="zh-CN" altLang="en-US" sz="3600" b="1" spc="-100" dirty="0">
                <a:solidFill>
                  <a:srgbClr val="FF0000"/>
                </a:solidFill>
                <a:ea typeface="+mn-lt"/>
              </a:rPr>
              <a:t>刻画了</a:t>
            </a:r>
            <a:r>
              <a:rPr lang="en-US" altLang="zh-CN" sz="3600" b="1" spc="-100" dirty="0">
                <a:solidFill>
                  <a:srgbClr val="7030A0"/>
                </a:solidFill>
                <a:ea typeface="+mn-lt"/>
              </a:rPr>
              <a:t>……</a:t>
            </a:r>
            <a:r>
              <a:rPr lang="zh-CN" altLang="en-US" sz="3600" b="1" spc="-100" dirty="0">
                <a:solidFill>
                  <a:srgbClr val="7030A0"/>
                </a:solidFill>
                <a:ea typeface="+mn-lt"/>
              </a:rPr>
              <a:t>的人物形象。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5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877626" y="280826"/>
            <a:ext cx="3354705" cy="49911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8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常考人物描写及作用</a:t>
            </a:r>
          </a:p>
        </p:txBody>
      </p:sp>
      <p:graphicFrame>
        <p:nvGraphicFramePr>
          <p:cNvPr id="5" name="表格 4"/>
          <p:cNvGraphicFramePr/>
          <p:nvPr/>
        </p:nvGraphicFramePr>
        <p:xfrm>
          <a:off x="713740" y="779780"/>
          <a:ext cx="7865745" cy="38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手法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作用</a:t>
                      </a:r>
                    </a:p>
                  </a:txBody>
                  <a:tcPr>
                    <a:solidFill>
                      <a:srgbClr val="E87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动作描写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运用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动词，生动形象地写出了人物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的动作。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sz="2400" b="1"/>
                        <a:t>神态描写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形象地写出了人物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的神情。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外貌描写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形象地写出了人物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的身份职业、生活状态。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心理描写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形象地刻画了人物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的心理。</a:t>
                      </a:r>
                      <a:endParaRPr lang="zh-CN" altLang="en-US" sz="2400" b="1"/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sz="2400" b="1"/>
                        <a:t>语言描写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生动形象地刻画了人物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的心情。</a:t>
                      </a:r>
                      <a:endParaRPr lang="zh-CN" sz="2400" b="1">
                        <a:sym typeface="+mn-ea"/>
                      </a:endParaRP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sz="2400" b="1"/>
                        <a:t>细节描写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生动细致地刻画了人物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  <a:r>
                        <a:rPr lang="zh-CN" altLang="en-US" sz="2400" b="1">
                          <a:sym typeface="+mn-ea"/>
                        </a:rPr>
                        <a:t>的</a:t>
                      </a:r>
                      <a:r>
                        <a:rPr lang="en-US" altLang="zh-CN" sz="2400" b="1">
                          <a:sym typeface="+mn-ea"/>
                        </a:rPr>
                        <a:t>……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5593" y="315116"/>
            <a:ext cx="2893060" cy="8991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句子赏析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8040" y="1096010"/>
            <a:ext cx="7372350" cy="2969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环境描写角度答题规范：</a:t>
            </a:r>
          </a:p>
          <a:p>
            <a:pPr>
              <a:lnSpc>
                <a:spcPct val="110000"/>
              </a:lnSpc>
              <a:spcBef>
                <a:spcPct val="10000"/>
              </a:spcBef>
              <a:buNone/>
            </a:pP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1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、运用</a:t>
            </a:r>
            <a:r>
              <a:rPr lang="zh-CN" altLang="en-US" sz="36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自然环境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描写，</a:t>
            </a:r>
            <a:r>
              <a:rPr lang="zh-CN" altLang="en-US" sz="32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写出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的时间、季节、环境特点，</a:t>
            </a:r>
            <a:r>
              <a:rPr lang="zh-CN" altLang="en-US" sz="32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营造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的气氛，为下文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做铺垫，</a:t>
            </a:r>
            <a:r>
              <a:rPr lang="zh-CN" altLang="en-US" sz="32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推动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情节发展，</a:t>
            </a:r>
            <a:r>
              <a:rPr lang="zh-CN" altLang="en-US" sz="32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烘托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人物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心情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/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形象，</a:t>
            </a:r>
            <a:r>
              <a:rPr lang="zh-CN" altLang="en-US" sz="32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揭示</a:t>
            </a:r>
            <a:r>
              <a:rPr lang="en-US" altLang="zh-CN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的主题</a:t>
            </a:r>
            <a:r>
              <a:rPr lang="zh-CN" altLang="en-US" sz="3200" b="1" spc="-100" dirty="0">
                <a:solidFill>
                  <a:srgbClr val="7030A0"/>
                </a:solidFill>
                <a:ea typeface="+mn-lt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5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5593" y="315116"/>
            <a:ext cx="2893060" cy="89916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54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句子赏析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28040" y="1096010"/>
            <a:ext cx="7372350" cy="287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chemeClr val="accent5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环境描写角度答题规范：</a:t>
            </a:r>
          </a:p>
          <a:p>
            <a:pPr>
              <a:lnSpc>
                <a:spcPct val="120000"/>
              </a:lnSpc>
              <a:spcBef>
                <a:spcPct val="10000"/>
              </a:spcBef>
              <a:buNone/>
            </a:pPr>
            <a:r>
              <a:rPr lang="en-US" altLang="zh-CN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2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、运用</a:t>
            </a:r>
            <a:r>
              <a:rPr lang="zh-CN" altLang="en-US" sz="32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社会环境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描写，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交代</a:t>
            </a:r>
            <a:r>
              <a:rPr lang="zh-CN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了作品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Arial" panose="020B0604020202020204" pitchFamily="34" charset="0"/>
              </a:rPr>
              <a:t>的时代背景，交代了人物……的生存环境，交代了人物……的社会关系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，为下文人物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性格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做铺垫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，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推动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情节发展，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深化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作品</a:t>
            </a:r>
            <a:r>
              <a:rPr lang="en-US" altLang="zh-CN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……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  <a:sym typeface="Arial" panose="020B0604020202020204" pitchFamily="34" charset="0"/>
              </a:rPr>
              <a:t>的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Arial" panose="020B0604020202020204" pitchFamily="34" charset="0"/>
              </a:rPr>
              <a:t>主题</a:t>
            </a:r>
            <a:r>
              <a:rPr lang="zh-CN" altLang="en-US" sz="2800" b="1" spc="-100" dirty="0">
                <a:solidFill>
                  <a:srgbClr val="7030A0"/>
                </a:solidFill>
                <a:ea typeface="+mn-lt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5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60" y="388620"/>
            <a:ext cx="817943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ym typeface="+mn-ea"/>
              </a:rPr>
              <a:t>制的。布兜鼓鼓的，他一点一点地开始拆线。父亲一贯谨慎，每次打工挣的钱，都要藏在这个布兜里，缝上，带回来。</a:t>
            </a:r>
          </a:p>
          <a:p>
            <a:r>
              <a:rPr sz="2800" b="1"/>
              <a:t>      ⑤“你在学校到底怎么了？”父亲又一次问道。他低下头，咬断了一根线头，里边一沓钱露了出来，簇新簇新的，硌得我眼生疼。我突然哽咽了一下，想哭。</a:t>
            </a:r>
          </a:p>
          <a:p>
            <a:r>
              <a:rPr sz="2800" b="1"/>
              <a:t>      ⑥“你该不是闯祸了吧？你已经大了，该懂事了。”父亲说完后，叹了一口气，走下炕，把钱藏在米柜里，又坐回炕上。好半天，盯着我看，我低着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10" y="382460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句子赏析</a:t>
            </a:r>
          </a:p>
        </p:txBody>
      </p:sp>
      <p:sp>
        <p:nvSpPr>
          <p:cNvPr id="13315" name="文本占位符 13314"/>
          <p:cNvSpPr>
            <a:spLocks noGrp="1"/>
          </p:cNvSpPr>
          <p:nvPr/>
        </p:nvSpPr>
        <p:spPr>
          <a:xfrm>
            <a:off x="499110" y="1085850"/>
            <a:ext cx="8229600" cy="39452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>
                <a:sym typeface="+mn-ea"/>
              </a:rPr>
              <a:t>1.</a:t>
            </a:r>
            <a:r>
              <a:rPr lang="zh-CN" altLang="en-US" sz="2800">
                <a:sym typeface="+mn-ea"/>
              </a:rPr>
              <a:t>父亲这双刚从工地穿回来的帆布鞋，鞋帮上开了口，像咧着的嘴，朝我笑，怪怪的。</a:t>
            </a:r>
            <a:endParaRPr lang="zh-CN" altLang="en-US" sz="2800" b="1" dirty="0"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</a:t>
            </a: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运用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拟人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的修辞手法，将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开了口的鞋子拟人化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生动形象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地写出了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父亲鞋子破旧的状态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，表达了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“我”的内疚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4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90" y="375348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句子赏析</a:t>
            </a:r>
          </a:p>
        </p:txBody>
      </p:sp>
      <p:sp>
        <p:nvSpPr>
          <p:cNvPr id="13315" name="文本占位符 13314"/>
          <p:cNvSpPr>
            <a:spLocks noGrp="1"/>
          </p:cNvSpPr>
          <p:nvPr/>
        </p:nvSpPr>
        <p:spPr>
          <a:xfrm>
            <a:off x="499110" y="1085850"/>
            <a:ext cx="8229600" cy="394525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2800">
                <a:sym typeface="+mn-ea"/>
              </a:rPr>
              <a:t>2.</a:t>
            </a:r>
            <a:r>
              <a:rPr lang="zh-CN" altLang="en-US" sz="2800">
                <a:sym typeface="+mn-ea"/>
              </a:rPr>
              <a:t>父亲脸色黑黄黑黄的，双眼布满血丝，憔悴的脸上掩饰不住内心的忧虑。</a:t>
            </a:r>
            <a:endParaRPr lang="zh-CN" altLang="en-US" sz="2800"/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</a:t>
            </a: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运用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外貌描写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形象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地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写出了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父亲工作的艰辛与劳累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，体现了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父亲的吃苦耐劳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以及</a:t>
            </a:r>
            <a:r>
              <a:rPr lang="zh-CN" altLang="en-US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对“我”的担忧与关怀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b="1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5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97305" y="1365885"/>
            <a:ext cx="6904355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题目八：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/>
              <a:t>本文的线索是什么？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5" y="380301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文章线索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43560" y="934720"/>
            <a:ext cx="8475345" cy="3636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24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、从文章的体裁和内容入手。</a:t>
            </a:r>
            <a:r>
              <a:rPr lang="zh-CN" altLang="en-US" sz="2400" b="1" spc="-29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①记人散文或小说，主要以人物为线索，要找准中心人物；②叙事散文或小说，主要以时间、人、事、物、情感或思想的发展变化等为线索。</a:t>
            </a:r>
          </a:p>
          <a:p>
            <a:pPr>
              <a:lnSpc>
                <a:spcPct val="120000"/>
              </a:lnSpc>
            </a:pPr>
            <a:r>
              <a:rPr lang="zh-CN" altLang="en-US" sz="24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2、从标题入手。</a:t>
            </a:r>
            <a:r>
              <a:rPr lang="zh-CN" altLang="en-US" sz="2400" b="1" spc="-100" dirty="0">
                <a:uFillTx/>
                <a:latin typeface="+中文正文" charset="0"/>
                <a:ea typeface="+mn-lt"/>
                <a:sym typeface="+mn-ea"/>
              </a:rPr>
              <a:t>文章的标题往往就是文章的线索。</a:t>
            </a:r>
          </a:p>
          <a:p>
            <a:pPr>
              <a:lnSpc>
                <a:spcPct val="120000"/>
              </a:lnSpc>
            </a:pPr>
            <a:r>
              <a:rPr lang="zh-CN" altLang="en-US" sz="24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3、从文中反复出现的事物、词语入手。</a:t>
            </a:r>
            <a:r>
              <a:rPr lang="zh-CN" altLang="en-US" sz="24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有时文章中的某个词或某个事物从头到尾反复出现，成为贯穿全文的线索。</a:t>
            </a:r>
          </a:p>
          <a:p>
            <a:pPr>
              <a:lnSpc>
                <a:spcPct val="120000"/>
              </a:lnSpc>
            </a:pPr>
            <a:r>
              <a:rPr lang="zh-CN" altLang="en-US" sz="2400" b="1" spc="-10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4、文中议论抒情的语句、作者的思想感情（变化）、“我”的所见所闻所感</a:t>
            </a:r>
            <a:r>
              <a:rPr lang="zh-CN" altLang="en-US" sz="2400" b="1" dirty="0">
                <a:sym typeface="+mn-ea"/>
              </a:rPr>
              <a:t>入手。</a:t>
            </a:r>
            <a:endParaRPr lang="zh-CN" altLang="en-US" sz="2400" b="1" spc="-330" dirty="0">
              <a:solidFill>
                <a:schemeClr val="tx1"/>
              </a:solidFill>
              <a:uFillTx/>
              <a:latin typeface="+中文正文" charset="0"/>
              <a:ea typeface="+mn-lt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31028" y="230026"/>
            <a:ext cx="2282190" cy="49911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28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常见文章线索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/>
        </p:nvGraphicFramePr>
        <p:xfrm>
          <a:off x="713740" y="779780"/>
          <a:ext cx="7865745" cy="382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7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5455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chemeClr val="dk1"/>
                          </a:solidFill>
                        </a:rPr>
                        <a:t>时间线</a:t>
                      </a:r>
                      <a:endParaRPr lang="zh-CN" altLang="en-US" sz="2400" b="1"/>
                    </a:p>
                  </a:txBody>
                  <a:tcPr>
                    <a:solidFill>
                      <a:srgbClr val="ED90F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olidFill>
                            <a:schemeClr val="dk1"/>
                          </a:solidFill>
                        </a:rPr>
                        <a:t>以时间推移为线索，如《最后一课》。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/>
                        <a:t>     </a:t>
                      </a:r>
                      <a:r>
                        <a:rPr lang="zh-CN" altLang="en-US" sz="2400" b="1"/>
                        <a:t>地点线</a:t>
                      </a:r>
                    </a:p>
                  </a:txBody>
                  <a:tcPr>
                    <a:solidFill>
                      <a:srgbClr val="ED9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以地点转换的顺序为线索，如《从百草园到三味书屋》。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45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 </a:t>
                      </a:r>
                      <a:r>
                        <a:rPr lang="zh-CN" altLang="en-US" sz="2400" b="1"/>
                        <a:t>人物线</a:t>
                      </a:r>
                    </a:p>
                  </a:txBody>
                  <a:tcPr>
                    <a:solidFill>
                      <a:srgbClr val="ED9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 spc="-100">
                          <a:solidFill>
                            <a:schemeClr val="tx1"/>
                          </a:solidFill>
                          <a:uFillTx/>
                          <a:sym typeface="+mn-ea"/>
                        </a:rPr>
                        <a:t>以人物或人物的特征为线索，如《我的母亲》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事件发展变化（明线）</a:t>
                      </a:r>
                    </a:p>
                  </a:txBody>
                  <a:tcPr>
                    <a:solidFill>
                      <a:srgbClr val="ED9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以事件的发展变化为线索，如《藤野先生》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  <a:buNone/>
                      </a:pPr>
                      <a:r>
                        <a:rPr lang="en-US" altLang="zh-CN" sz="2400" b="1"/>
                        <a:t>    </a:t>
                      </a:r>
                      <a:r>
                        <a:rPr lang="zh-CN" altLang="en-US" sz="2400" b="1"/>
                        <a:t>情感变化发展（暗线）</a:t>
                      </a:r>
                    </a:p>
                  </a:txBody>
                  <a:tcPr>
                    <a:solidFill>
                      <a:srgbClr val="ED9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altLang="en-US" sz="2400" b="1"/>
                        <a:t>以情感变化发展为线索，如《藤野先生》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090">
                <a:tc>
                  <a:txBody>
                    <a:bodyPr/>
                    <a:lstStyle/>
                    <a:p>
                      <a:pPr>
                        <a:lnSpc>
                          <a:spcPct val="140000"/>
                        </a:lnSpc>
                        <a:buNone/>
                      </a:pPr>
                      <a:r>
                        <a:rPr lang="en-US" altLang="zh-CN" sz="2400" b="1"/>
                        <a:t>     </a:t>
                      </a:r>
                      <a:r>
                        <a:rPr lang="zh-CN" altLang="en-US" sz="2400" b="1"/>
                        <a:t>实物线</a:t>
                      </a:r>
                    </a:p>
                  </a:txBody>
                  <a:tcPr>
                    <a:solidFill>
                      <a:srgbClr val="ED90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buNone/>
                      </a:pPr>
                      <a:r>
                        <a:rPr lang="zh-CN" sz="2400" b="1">
                          <a:sym typeface="+mn-ea"/>
                        </a:rPr>
                        <a:t>以某一件具体（或某种象征意义）的实物为线索，如</a:t>
                      </a:r>
                      <a:r>
                        <a:rPr lang="en-US" altLang="zh-CN" sz="2400" b="1">
                          <a:sym typeface="+mn-ea"/>
                        </a:rPr>
                        <a:t>2015</a:t>
                      </a:r>
                      <a:r>
                        <a:rPr lang="zh-CN" altLang="en-US" sz="2400" b="1">
                          <a:sym typeface="+mn-ea"/>
                        </a:rPr>
                        <a:t>北海《康熙字典》。</a:t>
                      </a:r>
                    </a:p>
                  </a:txBody>
                  <a:tcPr>
                    <a:solidFill>
                      <a:srgbClr val="F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475" y="484505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文章线索</a:t>
            </a:r>
          </a:p>
        </p:txBody>
      </p:sp>
      <p:sp>
        <p:nvSpPr>
          <p:cNvPr id="13315" name="文本占位符 13314"/>
          <p:cNvSpPr>
            <a:spLocks noGrp="1"/>
          </p:cNvSpPr>
          <p:nvPr/>
        </p:nvSpPr>
        <p:spPr>
          <a:xfrm>
            <a:off x="520065" y="968375"/>
            <a:ext cx="5479415" cy="56388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sym typeface="+mn-ea"/>
              </a:rPr>
              <a:t>本文的线索是什么？</a:t>
            </a:r>
            <a:endParaRPr lang="zh-CN" altLang="en-US" b="1">
              <a:solidFill>
                <a:srgbClr val="450C8D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3035" y="46990"/>
            <a:ext cx="607060" cy="921385"/>
            <a:chOff x="90140" y="1194594"/>
            <a:chExt cx="5707063" cy="4468813"/>
          </a:xfrm>
          <a:blipFill>
            <a:blip r:embed="rId3"/>
            <a:stretch>
              <a:fillRect/>
            </a:stretch>
          </a:blipFill>
        </p:grpSpPr>
        <p:sp>
          <p:nvSpPr>
            <p:cNvPr id="7" name="任意多边形: 形状 16"/>
            <p:cNvSpPr/>
            <p:nvPr/>
          </p:nvSpPr>
          <p:spPr bwMode="auto">
            <a:xfrm>
              <a:off x="1879253" y="42775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2 h 266"/>
                <a:gd name="T4" fmla="*/ 66 w 175"/>
                <a:gd name="T5" fmla="*/ 3 h 266"/>
                <a:gd name="T6" fmla="*/ 74 w 175"/>
                <a:gd name="T7" fmla="*/ 7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8 h 266"/>
                <a:gd name="T14" fmla="*/ 122 w 175"/>
                <a:gd name="T15" fmla="*/ 38 h 266"/>
                <a:gd name="T16" fmla="*/ 135 w 175"/>
                <a:gd name="T17" fmla="*/ 51 h 266"/>
                <a:gd name="T18" fmla="*/ 148 w 175"/>
                <a:gd name="T19" fmla="*/ 65 h 266"/>
                <a:gd name="T20" fmla="*/ 158 w 175"/>
                <a:gd name="T21" fmla="*/ 82 h 266"/>
                <a:gd name="T22" fmla="*/ 167 w 175"/>
                <a:gd name="T23" fmla="*/ 100 h 266"/>
                <a:gd name="T24" fmla="*/ 173 w 175"/>
                <a:gd name="T25" fmla="*/ 121 h 266"/>
                <a:gd name="T26" fmla="*/ 175 w 175"/>
                <a:gd name="T27" fmla="*/ 146 h 266"/>
                <a:gd name="T28" fmla="*/ 174 w 175"/>
                <a:gd name="T29" fmla="*/ 172 h 266"/>
                <a:gd name="T30" fmla="*/ 167 w 175"/>
                <a:gd name="T31" fmla="*/ 200 h 266"/>
                <a:gd name="T32" fmla="*/ 157 w 175"/>
                <a:gd name="T33" fmla="*/ 233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4 h 266"/>
                <a:gd name="T40" fmla="*/ 122 w 175"/>
                <a:gd name="T41" fmla="*/ 260 h 266"/>
                <a:gd name="T42" fmla="*/ 110 w 175"/>
                <a:gd name="T43" fmla="*/ 255 h 266"/>
                <a:gd name="T44" fmla="*/ 96 w 175"/>
                <a:gd name="T45" fmla="*/ 247 h 266"/>
                <a:gd name="T46" fmla="*/ 80 w 175"/>
                <a:gd name="T47" fmla="*/ 238 h 266"/>
                <a:gd name="T48" fmla="*/ 65 w 175"/>
                <a:gd name="T49" fmla="*/ 226 h 266"/>
                <a:gd name="T50" fmla="*/ 49 w 175"/>
                <a:gd name="T51" fmla="*/ 214 h 266"/>
                <a:gd name="T52" fmla="*/ 35 w 175"/>
                <a:gd name="T53" fmla="*/ 199 h 266"/>
                <a:gd name="T54" fmla="*/ 22 w 175"/>
                <a:gd name="T55" fmla="*/ 183 h 266"/>
                <a:gd name="T56" fmla="*/ 11 w 175"/>
                <a:gd name="T57" fmla="*/ 164 h 266"/>
                <a:gd name="T58" fmla="*/ 4 w 175"/>
                <a:gd name="T59" fmla="*/ 144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1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30 w 175"/>
                <a:gd name="T75" fmla="*/ 33 h 266"/>
                <a:gd name="T76" fmla="*/ 26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50 h 266"/>
                <a:gd name="T90" fmla="*/ 46 w 175"/>
                <a:gd name="T91" fmla="*/ 142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9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2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2"/>
                  </a:lnTo>
                  <a:lnTo>
                    <a:pt x="66" y="3"/>
                  </a:lnTo>
                  <a:lnTo>
                    <a:pt x="74" y="7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8"/>
                  </a:lnTo>
                  <a:lnTo>
                    <a:pt x="122" y="38"/>
                  </a:lnTo>
                  <a:lnTo>
                    <a:pt x="135" y="51"/>
                  </a:lnTo>
                  <a:lnTo>
                    <a:pt x="148" y="65"/>
                  </a:lnTo>
                  <a:lnTo>
                    <a:pt x="158" y="82"/>
                  </a:lnTo>
                  <a:lnTo>
                    <a:pt x="167" y="100"/>
                  </a:lnTo>
                  <a:lnTo>
                    <a:pt x="173" y="121"/>
                  </a:lnTo>
                  <a:lnTo>
                    <a:pt x="175" y="146"/>
                  </a:lnTo>
                  <a:lnTo>
                    <a:pt x="174" y="172"/>
                  </a:lnTo>
                  <a:lnTo>
                    <a:pt x="167" y="200"/>
                  </a:lnTo>
                  <a:lnTo>
                    <a:pt x="157" y="233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4"/>
                  </a:lnTo>
                  <a:lnTo>
                    <a:pt x="122" y="260"/>
                  </a:lnTo>
                  <a:lnTo>
                    <a:pt x="110" y="255"/>
                  </a:lnTo>
                  <a:lnTo>
                    <a:pt x="96" y="247"/>
                  </a:lnTo>
                  <a:lnTo>
                    <a:pt x="80" y="238"/>
                  </a:lnTo>
                  <a:lnTo>
                    <a:pt x="65" y="226"/>
                  </a:lnTo>
                  <a:lnTo>
                    <a:pt x="49" y="214"/>
                  </a:lnTo>
                  <a:lnTo>
                    <a:pt x="35" y="199"/>
                  </a:lnTo>
                  <a:lnTo>
                    <a:pt x="22" y="183"/>
                  </a:lnTo>
                  <a:lnTo>
                    <a:pt x="11" y="164"/>
                  </a:lnTo>
                  <a:lnTo>
                    <a:pt x="4" y="144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1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30" y="33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50"/>
                  </a:lnTo>
                  <a:lnTo>
                    <a:pt x="46" y="142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9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8" name="任意多边形: 形状 17"/>
            <p:cNvSpPr/>
            <p:nvPr/>
          </p:nvSpPr>
          <p:spPr bwMode="auto">
            <a:xfrm>
              <a:off x="1469678" y="4490244"/>
              <a:ext cx="279400" cy="422275"/>
            </a:xfrm>
            <a:custGeom>
              <a:avLst/>
              <a:gdLst>
                <a:gd name="T0" fmla="*/ 60 w 176"/>
                <a:gd name="T1" fmla="*/ 0 h 266"/>
                <a:gd name="T2" fmla="*/ 61 w 176"/>
                <a:gd name="T3" fmla="*/ 0 h 266"/>
                <a:gd name="T4" fmla="*/ 67 w 176"/>
                <a:gd name="T5" fmla="*/ 3 h 266"/>
                <a:gd name="T6" fmla="*/ 74 w 176"/>
                <a:gd name="T7" fmla="*/ 6 h 266"/>
                <a:gd name="T8" fmla="*/ 85 w 176"/>
                <a:gd name="T9" fmla="*/ 12 h 266"/>
                <a:gd name="T10" fmla="*/ 98 w 176"/>
                <a:gd name="T11" fmla="*/ 18 h 266"/>
                <a:gd name="T12" fmla="*/ 110 w 176"/>
                <a:gd name="T13" fmla="*/ 26 h 266"/>
                <a:gd name="T14" fmla="*/ 124 w 176"/>
                <a:gd name="T15" fmla="*/ 36 h 266"/>
                <a:gd name="T16" fmla="*/ 137 w 176"/>
                <a:gd name="T17" fmla="*/ 49 h 266"/>
                <a:gd name="T18" fmla="*/ 149 w 176"/>
                <a:gd name="T19" fmla="*/ 64 h 266"/>
                <a:gd name="T20" fmla="*/ 159 w 176"/>
                <a:gd name="T21" fmla="*/ 80 h 266"/>
                <a:gd name="T22" fmla="*/ 168 w 176"/>
                <a:gd name="T23" fmla="*/ 100 h 266"/>
                <a:gd name="T24" fmla="*/ 173 w 176"/>
                <a:gd name="T25" fmla="*/ 121 h 266"/>
                <a:gd name="T26" fmla="*/ 176 w 176"/>
                <a:gd name="T27" fmla="*/ 144 h 266"/>
                <a:gd name="T28" fmla="*/ 175 w 176"/>
                <a:gd name="T29" fmla="*/ 171 h 266"/>
                <a:gd name="T30" fmla="*/ 169 w 176"/>
                <a:gd name="T31" fmla="*/ 200 h 266"/>
                <a:gd name="T32" fmla="*/ 158 w 176"/>
                <a:gd name="T33" fmla="*/ 231 h 266"/>
                <a:gd name="T34" fmla="*/ 141 w 176"/>
                <a:gd name="T35" fmla="*/ 266 h 266"/>
                <a:gd name="T36" fmla="*/ 139 w 176"/>
                <a:gd name="T37" fmla="*/ 265 h 266"/>
                <a:gd name="T38" fmla="*/ 133 w 176"/>
                <a:gd name="T39" fmla="*/ 264 h 266"/>
                <a:gd name="T40" fmla="*/ 123 w 176"/>
                <a:gd name="T41" fmla="*/ 258 h 266"/>
                <a:gd name="T42" fmla="*/ 111 w 176"/>
                <a:gd name="T43" fmla="*/ 253 h 266"/>
                <a:gd name="T44" fmla="*/ 97 w 176"/>
                <a:gd name="T45" fmla="*/ 245 h 266"/>
                <a:gd name="T46" fmla="*/ 81 w 176"/>
                <a:gd name="T47" fmla="*/ 236 h 266"/>
                <a:gd name="T48" fmla="*/ 65 w 176"/>
                <a:gd name="T49" fmla="*/ 226 h 266"/>
                <a:gd name="T50" fmla="*/ 50 w 176"/>
                <a:gd name="T51" fmla="*/ 213 h 266"/>
                <a:gd name="T52" fmla="*/ 35 w 176"/>
                <a:gd name="T53" fmla="*/ 199 h 266"/>
                <a:gd name="T54" fmla="*/ 22 w 176"/>
                <a:gd name="T55" fmla="*/ 182 h 266"/>
                <a:gd name="T56" fmla="*/ 12 w 176"/>
                <a:gd name="T57" fmla="*/ 164 h 266"/>
                <a:gd name="T58" fmla="*/ 4 w 176"/>
                <a:gd name="T59" fmla="*/ 143 h 266"/>
                <a:gd name="T60" fmla="*/ 0 w 176"/>
                <a:gd name="T61" fmla="*/ 121 h 266"/>
                <a:gd name="T62" fmla="*/ 2 w 176"/>
                <a:gd name="T63" fmla="*/ 96 h 266"/>
                <a:gd name="T64" fmla="*/ 7 w 176"/>
                <a:gd name="T65" fmla="*/ 69 h 266"/>
                <a:gd name="T66" fmla="*/ 19 w 176"/>
                <a:gd name="T67" fmla="*/ 40 h 266"/>
                <a:gd name="T68" fmla="*/ 37 w 176"/>
                <a:gd name="T69" fmla="*/ 9 h 266"/>
                <a:gd name="T70" fmla="*/ 35 w 176"/>
                <a:gd name="T71" fmla="*/ 12 h 266"/>
                <a:gd name="T72" fmla="*/ 33 w 176"/>
                <a:gd name="T73" fmla="*/ 19 h 266"/>
                <a:gd name="T74" fmla="*/ 30 w 176"/>
                <a:gd name="T75" fmla="*/ 32 h 266"/>
                <a:gd name="T76" fmla="*/ 28 w 176"/>
                <a:gd name="T77" fmla="*/ 48 h 266"/>
                <a:gd name="T78" fmla="*/ 25 w 176"/>
                <a:gd name="T79" fmla="*/ 66 h 266"/>
                <a:gd name="T80" fmla="*/ 26 w 176"/>
                <a:gd name="T81" fmla="*/ 87 h 266"/>
                <a:gd name="T82" fmla="*/ 30 w 176"/>
                <a:gd name="T83" fmla="*/ 108 h 266"/>
                <a:gd name="T84" fmla="*/ 38 w 176"/>
                <a:gd name="T85" fmla="*/ 131 h 266"/>
                <a:gd name="T86" fmla="*/ 51 w 176"/>
                <a:gd name="T87" fmla="*/ 152 h 266"/>
                <a:gd name="T88" fmla="*/ 50 w 176"/>
                <a:gd name="T89" fmla="*/ 149 h 266"/>
                <a:gd name="T90" fmla="*/ 47 w 176"/>
                <a:gd name="T91" fmla="*/ 140 h 266"/>
                <a:gd name="T92" fmla="*/ 43 w 176"/>
                <a:gd name="T93" fmla="*/ 126 h 266"/>
                <a:gd name="T94" fmla="*/ 41 w 176"/>
                <a:gd name="T95" fmla="*/ 109 h 266"/>
                <a:gd name="T96" fmla="*/ 38 w 176"/>
                <a:gd name="T97" fmla="*/ 88 h 266"/>
                <a:gd name="T98" fmla="*/ 38 w 176"/>
                <a:gd name="T99" fmla="*/ 66 h 266"/>
                <a:gd name="T100" fmla="*/ 41 w 176"/>
                <a:gd name="T101" fmla="*/ 43 h 266"/>
                <a:gd name="T102" fmla="*/ 48 w 176"/>
                <a:gd name="T103" fmla="*/ 21 h 266"/>
                <a:gd name="T104" fmla="*/ 60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60" y="0"/>
                  </a:moveTo>
                  <a:lnTo>
                    <a:pt x="61" y="0"/>
                  </a:lnTo>
                  <a:lnTo>
                    <a:pt x="67" y="3"/>
                  </a:lnTo>
                  <a:lnTo>
                    <a:pt x="74" y="6"/>
                  </a:lnTo>
                  <a:lnTo>
                    <a:pt x="85" y="12"/>
                  </a:lnTo>
                  <a:lnTo>
                    <a:pt x="98" y="18"/>
                  </a:lnTo>
                  <a:lnTo>
                    <a:pt x="110" y="26"/>
                  </a:lnTo>
                  <a:lnTo>
                    <a:pt x="124" y="36"/>
                  </a:lnTo>
                  <a:lnTo>
                    <a:pt x="137" y="49"/>
                  </a:lnTo>
                  <a:lnTo>
                    <a:pt x="149" y="64"/>
                  </a:lnTo>
                  <a:lnTo>
                    <a:pt x="159" y="80"/>
                  </a:lnTo>
                  <a:lnTo>
                    <a:pt x="168" y="100"/>
                  </a:lnTo>
                  <a:lnTo>
                    <a:pt x="173" y="121"/>
                  </a:lnTo>
                  <a:lnTo>
                    <a:pt x="176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8" y="231"/>
                  </a:lnTo>
                  <a:lnTo>
                    <a:pt x="141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58"/>
                  </a:lnTo>
                  <a:lnTo>
                    <a:pt x="111" y="253"/>
                  </a:lnTo>
                  <a:lnTo>
                    <a:pt x="97" y="245"/>
                  </a:lnTo>
                  <a:lnTo>
                    <a:pt x="81" y="236"/>
                  </a:lnTo>
                  <a:lnTo>
                    <a:pt x="65" y="226"/>
                  </a:lnTo>
                  <a:lnTo>
                    <a:pt x="50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7" y="69"/>
                  </a:lnTo>
                  <a:lnTo>
                    <a:pt x="19" y="40"/>
                  </a:lnTo>
                  <a:lnTo>
                    <a:pt x="37" y="9"/>
                  </a:lnTo>
                  <a:lnTo>
                    <a:pt x="35" y="12"/>
                  </a:lnTo>
                  <a:lnTo>
                    <a:pt x="33" y="19"/>
                  </a:lnTo>
                  <a:lnTo>
                    <a:pt x="30" y="32"/>
                  </a:lnTo>
                  <a:lnTo>
                    <a:pt x="28" y="48"/>
                  </a:lnTo>
                  <a:lnTo>
                    <a:pt x="25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2"/>
                  </a:lnTo>
                  <a:lnTo>
                    <a:pt x="50" y="149"/>
                  </a:lnTo>
                  <a:lnTo>
                    <a:pt x="47" y="140"/>
                  </a:lnTo>
                  <a:lnTo>
                    <a:pt x="43" y="126"/>
                  </a:lnTo>
                  <a:lnTo>
                    <a:pt x="41" y="109"/>
                  </a:lnTo>
                  <a:lnTo>
                    <a:pt x="38" y="88"/>
                  </a:lnTo>
                  <a:lnTo>
                    <a:pt x="38" y="66"/>
                  </a:lnTo>
                  <a:lnTo>
                    <a:pt x="41" y="43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9" name="任意多边形: 形状 18"/>
            <p:cNvSpPr/>
            <p:nvPr/>
          </p:nvSpPr>
          <p:spPr bwMode="auto">
            <a:xfrm>
              <a:off x="783878" y="4561681"/>
              <a:ext cx="279400" cy="404813"/>
            </a:xfrm>
            <a:custGeom>
              <a:avLst/>
              <a:gdLst>
                <a:gd name="T0" fmla="*/ 133 w 176"/>
                <a:gd name="T1" fmla="*/ 0 h 255"/>
                <a:gd name="T2" fmla="*/ 131 w 176"/>
                <a:gd name="T3" fmla="*/ 2 h 255"/>
                <a:gd name="T4" fmla="*/ 124 w 176"/>
                <a:gd name="T5" fmla="*/ 4 h 255"/>
                <a:gd name="T6" fmla="*/ 113 w 176"/>
                <a:gd name="T7" fmla="*/ 11 h 255"/>
                <a:gd name="T8" fmla="*/ 100 w 176"/>
                <a:gd name="T9" fmla="*/ 20 h 255"/>
                <a:gd name="T10" fmla="*/ 85 w 176"/>
                <a:gd name="T11" fmla="*/ 32 h 255"/>
                <a:gd name="T12" fmla="*/ 72 w 176"/>
                <a:gd name="T13" fmla="*/ 47 h 255"/>
                <a:gd name="T14" fmla="*/ 59 w 176"/>
                <a:gd name="T15" fmla="*/ 65 h 255"/>
                <a:gd name="T16" fmla="*/ 49 w 176"/>
                <a:gd name="T17" fmla="*/ 86 h 255"/>
                <a:gd name="T18" fmla="*/ 42 w 176"/>
                <a:gd name="T19" fmla="*/ 111 h 255"/>
                <a:gd name="T20" fmla="*/ 44 w 176"/>
                <a:gd name="T21" fmla="*/ 108 h 255"/>
                <a:gd name="T22" fmla="*/ 49 w 176"/>
                <a:gd name="T23" fmla="*/ 100 h 255"/>
                <a:gd name="T24" fmla="*/ 55 w 176"/>
                <a:gd name="T25" fmla="*/ 87 h 255"/>
                <a:gd name="T26" fmla="*/ 66 w 176"/>
                <a:gd name="T27" fmla="*/ 73 h 255"/>
                <a:gd name="T28" fmla="*/ 79 w 176"/>
                <a:gd name="T29" fmla="*/ 58 h 255"/>
                <a:gd name="T30" fmla="*/ 94 w 176"/>
                <a:gd name="T31" fmla="*/ 42 h 255"/>
                <a:gd name="T32" fmla="*/ 113 w 176"/>
                <a:gd name="T33" fmla="*/ 28 h 255"/>
                <a:gd name="T34" fmla="*/ 133 w 176"/>
                <a:gd name="T35" fmla="*/ 16 h 255"/>
                <a:gd name="T36" fmla="*/ 157 w 176"/>
                <a:gd name="T37" fmla="*/ 10 h 255"/>
                <a:gd name="T38" fmla="*/ 158 w 176"/>
                <a:gd name="T39" fmla="*/ 12 h 255"/>
                <a:gd name="T40" fmla="*/ 161 w 176"/>
                <a:gd name="T41" fmla="*/ 17 h 255"/>
                <a:gd name="T42" fmla="*/ 163 w 176"/>
                <a:gd name="T43" fmla="*/ 26 h 255"/>
                <a:gd name="T44" fmla="*/ 167 w 176"/>
                <a:gd name="T45" fmla="*/ 39 h 255"/>
                <a:gd name="T46" fmla="*/ 171 w 176"/>
                <a:gd name="T47" fmla="*/ 54 h 255"/>
                <a:gd name="T48" fmla="*/ 175 w 176"/>
                <a:gd name="T49" fmla="*/ 71 h 255"/>
                <a:gd name="T50" fmla="*/ 176 w 176"/>
                <a:gd name="T51" fmla="*/ 89 h 255"/>
                <a:gd name="T52" fmla="*/ 175 w 176"/>
                <a:gd name="T53" fmla="*/ 108 h 255"/>
                <a:gd name="T54" fmla="*/ 172 w 176"/>
                <a:gd name="T55" fmla="*/ 129 h 255"/>
                <a:gd name="T56" fmla="*/ 166 w 176"/>
                <a:gd name="T57" fmla="*/ 148 h 255"/>
                <a:gd name="T58" fmla="*/ 156 w 176"/>
                <a:gd name="T59" fmla="*/ 169 h 255"/>
                <a:gd name="T60" fmla="*/ 141 w 176"/>
                <a:gd name="T61" fmla="*/ 190 h 255"/>
                <a:gd name="T62" fmla="*/ 122 w 176"/>
                <a:gd name="T63" fmla="*/ 208 h 255"/>
                <a:gd name="T64" fmla="*/ 96 w 176"/>
                <a:gd name="T65" fmla="*/ 226 h 255"/>
                <a:gd name="T66" fmla="*/ 65 w 176"/>
                <a:gd name="T67" fmla="*/ 242 h 255"/>
                <a:gd name="T68" fmla="*/ 26 w 176"/>
                <a:gd name="T69" fmla="*/ 255 h 255"/>
                <a:gd name="T70" fmla="*/ 24 w 176"/>
                <a:gd name="T71" fmla="*/ 254 h 255"/>
                <a:gd name="T72" fmla="*/ 22 w 176"/>
                <a:gd name="T73" fmla="*/ 247 h 255"/>
                <a:gd name="T74" fmla="*/ 18 w 176"/>
                <a:gd name="T75" fmla="*/ 238 h 255"/>
                <a:gd name="T76" fmla="*/ 14 w 176"/>
                <a:gd name="T77" fmla="*/ 225 h 255"/>
                <a:gd name="T78" fmla="*/ 9 w 176"/>
                <a:gd name="T79" fmla="*/ 209 h 255"/>
                <a:gd name="T80" fmla="*/ 5 w 176"/>
                <a:gd name="T81" fmla="*/ 193 h 255"/>
                <a:gd name="T82" fmla="*/ 1 w 176"/>
                <a:gd name="T83" fmla="*/ 173 h 255"/>
                <a:gd name="T84" fmla="*/ 0 w 176"/>
                <a:gd name="T85" fmla="*/ 154 h 255"/>
                <a:gd name="T86" fmla="*/ 0 w 176"/>
                <a:gd name="T87" fmla="*/ 133 h 255"/>
                <a:gd name="T88" fmla="*/ 2 w 176"/>
                <a:gd name="T89" fmla="*/ 112 h 255"/>
                <a:gd name="T90" fmla="*/ 7 w 176"/>
                <a:gd name="T91" fmla="*/ 91 h 255"/>
                <a:gd name="T92" fmla="*/ 16 w 176"/>
                <a:gd name="T93" fmla="*/ 72 h 255"/>
                <a:gd name="T94" fmla="*/ 29 w 176"/>
                <a:gd name="T95" fmla="*/ 52 h 255"/>
                <a:gd name="T96" fmla="*/ 48 w 176"/>
                <a:gd name="T97" fmla="*/ 35 h 255"/>
                <a:gd name="T98" fmla="*/ 71 w 176"/>
                <a:gd name="T99" fmla="*/ 21 h 255"/>
                <a:gd name="T100" fmla="*/ 100 w 176"/>
                <a:gd name="T101" fmla="*/ 10 h 255"/>
                <a:gd name="T102" fmla="*/ 133 w 176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55">
                  <a:moveTo>
                    <a:pt x="133" y="0"/>
                  </a:moveTo>
                  <a:lnTo>
                    <a:pt x="131" y="2"/>
                  </a:lnTo>
                  <a:lnTo>
                    <a:pt x="124" y="4"/>
                  </a:lnTo>
                  <a:lnTo>
                    <a:pt x="113" y="11"/>
                  </a:lnTo>
                  <a:lnTo>
                    <a:pt x="100" y="20"/>
                  </a:lnTo>
                  <a:lnTo>
                    <a:pt x="85" y="32"/>
                  </a:lnTo>
                  <a:lnTo>
                    <a:pt x="72" y="47"/>
                  </a:lnTo>
                  <a:lnTo>
                    <a:pt x="59" y="65"/>
                  </a:lnTo>
                  <a:lnTo>
                    <a:pt x="49" y="86"/>
                  </a:lnTo>
                  <a:lnTo>
                    <a:pt x="42" y="111"/>
                  </a:lnTo>
                  <a:lnTo>
                    <a:pt x="44" y="108"/>
                  </a:lnTo>
                  <a:lnTo>
                    <a:pt x="49" y="100"/>
                  </a:lnTo>
                  <a:lnTo>
                    <a:pt x="55" y="87"/>
                  </a:lnTo>
                  <a:lnTo>
                    <a:pt x="66" y="73"/>
                  </a:lnTo>
                  <a:lnTo>
                    <a:pt x="79" y="58"/>
                  </a:lnTo>
                  <a:lnTo>
                    <a:pt x="94" y="42"/>
                  </a:lnTo>
                  <a:lnTo>
                    <a:pt x="113" y="28"/>
                  </a:lnTo>
                  <a:lnTo>
                    <a:pt x="133" y="16"/>
                  </a:lnTo>
                  <a:lnTo>
                    <a:pt x="157" y="10"/>
                  </a:lnTo>
                  <a:lnTo>
                    <a:pt x="158" y="12"/>
                  </a:lnTo>
                  <a:lnTo>
                    <a:pt x="161" y="17"/>
                  </a:lnTo>
                  <a:lnTo>
                    <a:pt x="163" y="26"/>
                  </a:lnTo>
                  <a:lnTo>
                    <a:pt x="167" y="39"/>
                  </a:lnTo>
                  <a:lnTo>
                    <a:pt x="171" y="54"/>
                  </a:lnTo>
                  <a:lnTo>
                    <a:pt x="175" y="71"/>
                  </a:lnTo>
                  <a:lnTo>
                    <a:pt x="176" y="89"/>
                  </a:lnTo>
                  <a:lnTo>
                    <a:pt x="175" y="108"/>
                  </a:lnTo>
                  <a:lnTo>
                    <a:pt x="172" y="129"/>
                  </a:lnTo>
                  <a:lnTo>
                    <a:pt x="166" y="148"/>
                  </a:lnTo>
                  <a:lnTo>
                    <a:pt x="156" y="169"/>
                  </a:lnTo>
                  <a:lnTo>
                    <a:pt x="141" y="190"/>
                  </a:lnTo>
                  <a:lnTo>
                    <a:pt x="122" y="208"/>
                  </a:lnTo>
                  <a:lnTo>
                    <a:pt x="96" y="226"/>
                  </a:lnTo>
                  <a:lnTo>
                    <a:pt x="65" y="242"/>
                  </a:lnTo>
                  <a:lnTo>
                    <a:pt x="26" y="255"/>
                  </a:lnTo>
                  <a:lnTo>
                    <a:pt x="24" y="254"/>
                  </a:lnTo>
                  <a:lnTo>
                    <a:pt x="22" y="247"/>
                  </a:lnTo>
                  <a:lnTo>
                    <a:pt x="18" y="238"/>
                  </a:lnTo>
                  <a:lnTo>
                    <a:pt x="14" y="225"/>
                  </a:lnTo>
                  <a:lnTo>
                    <a:pt x="9" y="209"/>
                  </a:lnTo>
                  <a:lnTo>
                    <a:pt x="5" y="193"/>
                  </a:lnTo>
                  <a:lnTo>
                    <a:pt x="1" y="173"/>
                  </a:lnTo>
                  <a:lnTo>
                    <a:pt x="0" y="154"/>
                  </a:lnTo>
                  <a:lnTo>
                    <a:pt x="0" y="133"/>
                  </a:lnTo>
                  <a:lnTo>
                    <a:pt x="2" y="112"/>
                  </a:lnTo>
                  <a:lnTo>
                    <a:pt x="7" y="91"/>
                  </a:lnTo>
                  <a:lnTo>
                    <a:pt x="16" y="72"/>
                  </a:lnTo>
                  <a:lnTo>
                    <a:pt x="29" y="52"/>
                  </a:lnTo>
                  <a:lnTo>
                    <a:pt x="48" y="35"/>
                  </a:lnTo>
                  <a:lnTo>
                    <a:pt x="71" y="21"/>
                  </a:lnTo>
                  <a:lnTo>
                    <a:pt x="100" y="10"/>
                  </a:lnTo>
                  <a:lnTo>
                    <a:pt x="1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5" name="任意多边形: 形状 19"/>
            <p:cNvSpPr/>
            <p:nvPr/>
          </p:nvSpPr>
          <p:spPr bwMode="auto">
            <a:xfrm>
              <a:off x="620365" y="4071144"/>
              <a:ext cx="406400" cy="280988"/>
            </a:xfrm>
            <a:custGeom>
              <a:avLst/>
              <a:gdLst>
                <a:gd name="T0" fmla="*/ 103 w 256"/>
                <a:gd name="T1" fmla="*/ 0 h 177"/>
                <a:gd name="T2" fmla="*/ 123 w 256"/>
                <a:gd name="T3" fmla="*/ 0 h 177"/>
                <a:gd name="T4" fmla="*/ 144 w 256"/>
                <a:gd name="T5" fmla="*/ 3 h 177"/>
                <a:gd name="T6" fmla="*/ 165 w 256"/>
                <a:gd name="T7" fmla="*/ 8 h 177"/>
                <a:gd name="T8" fmla="*/ 184 w 256"/>
                <a:gd name="T9" fmla="*/ 19 h 177"/>
                <a:gd name="T10" fmla="*/ 203 w 256"/>
                <a:gd name="T11" fmla="*/ 32 h 177"/>
                <a:gd name="T12" fmla="*/ 220 w 256"/>
                <a:gd name="T13" fmla="*/ 48 h 177"/>
                <a:gd name="T14" fmla="*/ 235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5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9 w 256"/>
                <a:gd name="T31" fmla="*/ 73 h 177"/>
                <a:gd name="T32" fmla="*/ 191 w 256"/>
                <a:gd name="T33" fmla="*/ 60 h 177"/>
                <a:gd name="T34" fmla="*/ 169 w 256"/>
                <a:gd name="T35" fmla="*/ 51 h 177"/>
                <a:gd name="T36" fmla="*/ 144 w 256"/>
                <a:gd name="T37" fmla="*/ 45 h 177"/>
                <a:gd name="T38" fmla="*/ 147 w 256"/>
                <a:gd name="T39" fmla="*/ 46 h 177"/>
                <a:gd name="T40" fmla="*/ 156 w 256"/>
                <a:gd name="T41" fmla="*/ 50 h 177"/>
                <a:gd name="T42" fmla="*/ 168 w 256"/>
                <a:gd name="T43" fmla="*/ 58 h 177"/>
                <a:gd name="T44" fmla="*/ 183 w 256"/>
                <a:gd name="T45" fmla="*/ 68 h 177"/>
                <a:gd name="T46" fmla="*/ 199 w 256"/>
                <a:gd name="T47" fmla="*/ 81 h 177"/>
                <a:gd name="T48" fmla="*/ 214 w 256"/>
                <a:gd name="T49" fmla="*/ 97 h 177"/>
                <a:gd name="T50" fmla="*/ 229 w 256"/>
                <a:gd name="T51" fmla="*/ 115 h 177"/>
                <a:gd name="T52" fmla="*/ 239 w 256"/>
                <a:gd name="T53" fmla="*/ 135 h 177"/>
                <a:gd name="T54" fmla="*/ 247 w 256"/>
                <a:gd name="T55" fmla="*/ 159 h 177"/>
                <a:gd name="T56" fmla="*/ 244 w 256"/>
                <a:gd name="T57" fmla="*/ 159 h 177"/>
                <a:gd name="T58" fmla="*/ 238 w 256"/>
                <a:gd name="T59" fmla="*/ 161 h 177"/>
                <a:gd name="T60" fmla="*/ 229 w 256"/>
                <a:gd name="T61" fmla="*/ 165 h 177"/>
                <a:gd name="T62" fmla="*/ 217 w 256"/>
                <a:gd name="T63" fmla="*/ 169 h 177"/>
                <a:gd name="T64" fmla="*/ 203 w 256"/>
                <a:gd name="T65" fmla="*/ 173 h 177"/>
                <a:gd name="T66" fmla="*/ 186 w 256"/>
                <a:gd name="T67" fmla="*/ 176 h 177"/>
                <a:gd name="T68" fmla="*/ 168 w 256"/>
                <a:gd name="T69" fmla="*/ 177 h 177"/>
                <a:gd name="T70" fmla="*/ 148 w 256"/>
                <a:gd name="T71" fmla="*/ 177 h 177"/>
                <a:gd name="T72" fmla="*/ 127 w 256"/>
                <a:gd name="T73" fmla="*/ 173 h 177"/>
                <a:gd name="T74" fmla="*/ 106 w 256"/>
                <a:gd name="T75" fmla="*/ 168 h 177"/>
                <a:gd name="T76" fmla="*/ 86 w 256"/>
                <a:gd name="T77" fmla="*/ 158 h 177"/>
                <a:gd name="T78" fmla="*/ 66 w 256"/>
                <a:gd name="T79" fmla="*/ 142 h 177"/>
                <a:gd name="T80" fmla="*/ 47 w 256"/>
                <a:gd name="T81" fmla="*/ 122 h 177"/>
                <a:gd name="T82" fmla="*/ 30 w 256"/>
                <a:gd name="T83" fmla="*/ 98 h 177"/>
                <a:gd name="T84" fmla="*/ 14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9 w 256"/>
                <a:gd name="T91" fmla="*/ 24 h 177"/>
                <a:gd name="T92" fmla="*/ 18 w 256"/>
                <a:gd name="T93" fmla="*/ 20 h 177"/>
                <a:gd name="T94" fmla="*/ 31 w 256"/>
                <a:gd name="T95" fmla="*/ 15 h 177"/>
                <a:gd name="T96" fmla="*/ 45 w 256"/>
                <a:gd name="T97" fmla="*/ 11 h 177"/>
                <a:gd name="T98" fmla="*/ 64 w 256"/>
                <a:gd name="T99" fmla="*/ 6 h 177"/>
                <a:gd name="T100" fmla="*/ 82 w 256"/>
                <a:gd name="T101" fmla="*/ 3 h 177"/>
                <a:gd name="T102" fmla="*/ 103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3" y="0"/>
                  </a:moveTo>
                  <a:lnTo>
                    <a:pt x="123" y="0"/>
                  </a:lnTo>
                  <a:lnTo>
                    <a:pt x="144" y="3"/>
                  </a:lnTo>
                  <a:lnTo>
                    <a:pt x="165" y="8"/>
                  </a:lnTo>
                  <a:lnTo>
                    <a:pt x="184" y="19"/>
                  </a:lnTo>
                  <a:lnTo>
                    <a:pt x="203" y="32"/>
                  </a:lnTo>
                  <a:lnTo>
                    <a:pt x="220" y="48"/>
                  </a:lnTo>
                  <a:lnTo>
                    <a:pt x="235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5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9" y="73"/>
                  </a:lnTo>
                  <a:lnTo>
                    <a:pt x="191" y="60"/>
                  </a:lnTo>
                  <a:lnTo>
                    <a:pt x="169" y="51"/>
                  </a:lnTo>
                  <a:lnTo>
                    <a:pt x="144" y="45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8" y="58"/>
                  </a:lnTo>
                  <a:lnTo>
                    <a:pt x="183" y="68"/>
                  </a:lnTo>
                  <a:lnTo>
                    <a:pt x="199" y="81"/>
                  </a:lnTo>
                  <a:lnTo>
                    <a:pt x="214" y="97"/>
                  </a:lnTo>
                  <a:lnTo>
                    <a:pt x="229" y="115"/>
                  </a:lnTo>
                  <a:lnTo>
                    <a:pt x="239" y="135"/>
                  </a:lnTo>
                  <a:lnTo>
                    <a:pt x="247" y="159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3" y="173"/>
                  </a:lnTo>
                  <a:lnTo>
                    <a:pt x="186" y="176"/>
                  </a:lnTo>
                  <a:lnTo>
                    <a:pt x="168" y="177"/>
                  </a:lnTo>
                  <a:lnTo>
                    <a:pt x="148" y="177"/>
                  </a:lnTo>
                  <a:lnTo>
                    <a:pt x="127" y="173"/>
                  </a:lnTo>
                  <a:lnTo>
                    <a:pt x="106" y="168"/>
                  </a:lnTo>
                  <a:lnTo>
                    <a:pt x="86" y="158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30" y="98"/>
                  </a:lnTo>
                  <a:lnTo>
                    <a:pt x="14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9" y="24"/>
                  </a:lnTo>
                  <a:lnTo>
                    <a:pt x="18" y="20"/>
                  </a:lnTo>
                  <a:lnTo>
                    <a:pt x="31" y="15"/>
                  </a:lnTo>
                  <a:lnTo>
                    <a:pt x="45" y="11"/>
                  </a:lnTo>
                  <a:lnTo>
                    <a:pt x="64" y="6"/>
                  </a:lnTo>
                  <a:lnTo>
                    <a:pt x="82" y="3"/>
                  </a:lnTo>
                  <a:lnTo>
                    <a:pt x="1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1" name="任意多边形: 形状 20"/>
            <p:cNvSpPr/>
            <p:nvPr/>
          </p:nvSpPr>
          <p:spPr bwMode="auto">
            <a:xfrm>
              <a:off x="90140" y="3694906"/>
              <a:ext cx="404813" cy="279400"/>
            </a:xfrm>
            <a:custGeom>
              <a:avLst/>
              <a:gdLst>
                <a:gd name="T0" fmla="*/ 101 w 255"/>
                <a:gd name="T1" fmla="*/ 0 h 176"/>
                <a:gd name="T2" fmla="*/ 122 w 255"/>
                <a:gd name="T3" fmla="*/ 0 h 176"/>
                <a:gd name="T4" fmla="*/ 143 w 255"/>
                <a:gd name="T5" fmla="*/ 2 h 176"/>
                <a:gd name="T6" fmla="*/ 164 w 255"/>
                <a:gd name="T7" fmla="*/ 8 h 176"/>
                <a:gd name="T8" fmla="*/ 183 w 255"/>
                <a:gd name="T9" fmla="*/ 17 h 176"/>
                <a:gd name="T10" fmla="*/ 203 w 255"/>
                <a:gd name="T11" fmla="*/ 30 h 176"/>
                <a:gd name="T12" fmla="*/ 220 w 255"/>
                <a:gd name="T13" fmla="*/ 48 h 176"/>
                <a:gd name="T14" fmla="*/ 234 w 255"/>
                <a:gd name="T15" fmla="*/ 71 h 176"/>
                <a:gd name="T16" fmla="*/ 246 w 255"/>
                <a:gd name="T17" fmla="*/ 100 h 176"/>
                <a:gd name="T18" fmla="*/ 255 w 255"/>
                <a:gd name="T19" fmla="*/ 135 h 176"/>
                <a:gd name="T20" fmla="*/ 255 w 255"/>
                <a:gd name="T21" fmla="*/ 132 h 176"/>
                <a:gd name="T22" fmla="*/ 251 w 255"/>
                <a:gd name="T23" fmla="*/ 125 h 176"/>
                <a:gd name="T24" fmla="*/ 244 w 255"/>
                <a:gd name="T25" fmla="*/ 113 h 176"/>
                <a:gd name="T26" fmla="*/ 235 w 255"/>
                <a:gd name="T27" fmla="*/ 100 h 176"/>
                <a:gd name="T28" fmla="*/ 223 w 255"/>
                <a:gd name="T29" fmla="*/ 86 h 176"/>
                <a:gd name="T30" fmla="*/ 208 w 255"/>
                <a:gd name="T31" fmla="*/ 73 h 176"/>
                <a:gd name="T32" fmla="*/ 190 w 255"/>
                <a:gd name="T33" fmla="*/ 60 h 176"/>
                <a:gd name="T34" fmla="*/ 169 w 255"/>
                <a:gd name="T35" fmla="*/ 49 h 176"/>
                <a:gd name="T36" fmla="*/ 144 w 255"/>
                <a:gd name="T37" fmla="*/ 43 h 176"/>
                <a:gd name="T38" fmla="*/ 147 w 255"/>
                <a:gd name="T39" fmla="*/ 44 h 176"/>
                <a:gd name="T40" fmla="*/ 155 w 255"/>
                <a:gd name="T41" fmla="*/ 49 h 176"/>
                <a:gd name="T42" fmla="*/ 168 w 255"/>
                <a:gd name="T43" fmla="*/ 56 h 176"/>
                <a:gd name="T44" fmla="*/ 182 w 255"/>
                <a:gd name="T45" fmla="*/ 66 h 176"/>
                <a:gd name="T46" fmla="*/ 197 w 255"/>
                <a:gd name="T47" fmla="*/ 79 h 176"/>
                <a:gd name="T48" fmla="*/ 214 w 255"/>
                <a:gd name="T49" fmla="*/ 95 h 176"/>
                <a:gd name="T50" fmla="*/ 227 w 255"/>
                <a:gd name="T51" fmla="*/ 113 h 176"/>
                <a:gd name="T52" fmla="*/ 239 w 255"/>
                <a:gd name="T53" fmla="*/ 134 h 176"/>
                <a:gd name="T54" fmla="*/ 246 w 255"/>
                <a:gd name="T55" fmla="*/ 157 h 176"/>
                <a:gd name="T56" fmla="*/ 243 w 255"/>
                <a:gd name="T57" fmla="*/ 158 h 176"/>
                <a:gd name="T58" fmla="*/ 238 w 255"/>
                <a:gd name="T59" fmla="*/ 161 h 176"/>
                <a:gd name="T60" fmla="*/ 229 w 255"/>
                <a:gd name="T61" fmla="*/ 165 h 176"/>
                <a:gd name="T62" fmla="*/ 217 w 255"/>
                <a:gd name="T63" fmla="*/ 169 h 176"/>
                <a:gd name="T64" fmla="*/ 201 w 255"/>
                <a:gd name="T65" fmla="*/ 171 h 176"/>
                <a:gd name="T66" fmla="*/ 184 w 255"/>
                <a:gd name="T67" fmla="*/ 175 h 176"/>
                <a:gd name="T68" fmla="*/ 166 w 255"/>
                <a:gd name="T69" fmla="*/ 176 h 176"/>
                <a:gd name="T70" fmla="*/ 147 w 255"/>
                <a:gd name="T71" fmla="*/ 175 h 176"/>
                <a:gd name="T72" fmla="*/ 127 w 255"/>
                <a:gd name="T73" fmla="*/ 173 h 176"/>
                <a:gd name="T74" fmla="*/ 106 w 255"/>
                <a:gd name="T75" fmla="*/ 166 h 176"/>
                <a:gd name="T76" fmla="*/ 86 w 255"/>
                <a:gd name="T77" fmla="*/ 156 h 176"/>
                <a:gd name="T78" fmla="*/ 65 w 255"/>
                <a:gd name="T79" fmla="*/ 141 h 176"/>
                <a:gd name="T80" fmla="*/ 47 w 255"/>
                <a:gd name="T81" fmla="*/ 122 h 176"/>
                <a:gd name="T82" fmla="*/ 28 w 255"/>
                <a:gd name="T83" fmla="*/ 96 h 176"/>
                <a:gd name="T84" fmla="*/ 13 w 255"/>
                <a:gd name="T85" fmla="*/ 65 h 176"/>
                <a:gd name="T86" fmla="*/ 0 w 255"/>
                <a:gd name="T87" fmla="*/ 26 h 176"/>
                <a:gd name="T88" fmla="*/ 1 w 255"/>
                <a:gd name="T89" fmla="*/ 26 h 176"/>
                <a:gd name="T90" fmla="*/ 8 w 255"/>
                <a:gd name="T91" fmla="*/ 22 h 176"/>
                <a:gd name="T92" fmla="*/ 18 w 255"/>
                <a:gd name="T93" fmla="*/ 18 h 176"/>
                <a:gd name="T94" fmla="*/ 30 w 255"/>
                <a:gd name="T95" fmla="*/ 14 h 176"/>
                <a:gd name="T96" fmla="*/ 45 w 255"/>
                <a:gd name="T97" fmla="*/ 9 h 176"/>
                <a:gd name="T98" fmla="*/ 62 w 255"/>
                <a:gd name="T99" fmla="*/ 5 h 176"/>
                <a:gd name="T100" fmla="*/ 82 w 255"/>
                <a:gd name="T101" fmla="*/ 1 h 176"/>
                <a:gd name="T102" fmla="*/ 101 w 255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6">
                  <a:moveTo>
                    <a:pt x="101" y="0"/>
                  </a:moveTo>
                  <a:lnTo>
                    <a:pt x="122" y="0"/>
                  </a:lnTo>
                  <a:lnTo>
                    <a:pt x="143" y="2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3" y="30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5" y="132"/>
                  </a:lnTo>
                  <a:lnTo>
                    <a:pt x="251" y="125"/>
                  </a:lnTo>
                  <a:lnTo>
                    <a:pt x="244" y="113"/>
                  </a:lnTo>
                  <a:lnTo>
                    <a:pt x="235" y="100"/>
                  </a:lnTo>
                  <a:lnTo>
                    <a:pt x="223" y="86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9" y="49"/>
                  </a:lnTo>
                  <a:lnTo>
                    <a:pt x="144" y="43"/>
                  </a:lnTo>
                  <a:lnTo>
                    <a:pt x="147" y="44"/>
                  </a:lnTo>
                  <a:lnTo>
                    <a:pt x="155" y="49"/>
                  </a:lnTo>
                  <a:lnTo>
                    <a:pt x="168" y="56"/>
                  </a:lnTo>
                  <a:lnTo>
                    <a:pt x="182" y="66"/>
                  </a:lnTo>
                  <a:lnTo>
                    <a:pt x="197" y="79"/>
                  </a:lnTo>
                  <a:lnTo>
                    <a:pt x="214" y="95"/>
                  </a:lnTo>
                  <a:lnTo>
                    <a:pt x="227" y="113"/>
                  </a:lnTo>
                  <a:lnTo>
                    <a:pt x="239" y="134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7" y="169"/>
                  </a:lnTo>
                  <a:lnTo>
                    <a:pt x="201" y="171"/>
                  </a:lnTo>
                  <a:lnTo>
                    <a:pt x="184" y="175"/>
                  </a:lnTo>
                  <a:lnTo>
                    <a:pt x="166" y="176"/>
                  </a:lnTo>
                  <a:lnTo>
                    <a:pt x="147" y="175"/>
                  </a:lnTo>
                  <a:lnTo>
                    <a:pt x="127" y="173"/>
                  </a:lnTo>
                  <a:lnTo>
                    <a:pt x="106" y="166"/>
                  </a:lnTo>
                  <a:lnTo>
                    <a:pt x="86" y="156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6"/>
                  </a:lnTo>
                  <a:lnTo>
                    <a:pt x="1" y="26"/>
                  </a:lnTo>
                  <a:lnTo>
                    <a:pt x="8" y="22"/>
                  </a:lnTo>
                  <a:lnTo>
                    <a:pt x="18" y="18"/>
                  </a:lnTo>
                  <a:lnTo>
                    <a:pt x="30" y="14"/>
                  </a:lnTo>
                  <a:lnTo>
                    <a:pt x="45" y="9"/>
                  </a:lnTo>
                  <a:lnTo>
                    <a:pt x="62" y="5"/>
                  </a:lnTo>
                  <a:lnTo>
                    <a:pt x="82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2" name="任意多边形: 形状 21"/>
            <p:cNvSpPr/>
            <p:nvPr/>
          </p:nvSpPr>
          <p:spPr bwMode="auto">
            <a:xfrm>
              <a:off x="482253" y="3086894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6 w 175"/>
                <a:gd name="T3" fmla="*/ 1 h 266"/>
                <a:gd name="T4" fmla="*/ 43 w 175"/>
                <a:gd name="T5" fmla="*/ 4 h 266"/>
                <a:gd name="T6" fmla="*/ 53 w 175"/>
                <a:gd name="T7" fmla="*/ 8 h 266"/>
                <a:gd name="T8" fmla="*/ 65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7 h 266"/>
                <a:gd name="T20" fmla="*/ 153 w 175"/>
                <a:gd name="T21" fmla="*/ 84 h 266"/>
                <a:gd name="T22" fmla="*/ 164 w 175"/>
                <a:gd name="T23" fmla="*/ 102 h 266"/>
                <a:gd name="T24" fmla="*/ 171 w 175"/>
                <a:gd name="T25" fmla="*/ 123 h 266"/>
                <a:gd name="T26" fmla="*/ 175 w 175"/>
                <a:gd name="T27" fmla="*/ 145 h 266"/>
                <a:gd name="T28" fmla="*/ 174 w 175"/>
                <a:gd name="T29" fmla="*/ 170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5 w 175"/>
                <a:gd name="T41" fmla="*/ 235 h 266"/>
                <a:gd name="T42" fmla="*/ 148 w 175"/>
                <a:gd name="T43" fmla="*/ 219 h 266"/>
                <a:gd name="T44" fmla="*/ 149 w 175"/>
                <a:gd name="T45" fmla="*/ 200 h 266"/>
                <a:gd name="T46" fmla="*/ 149 w 175"/>
                <a:gd name="T47" fmla="*/ 180 h 266"/>
                <a:gd name="T48" fmla="*/ 145 w 175"/>
                <a:gd name="T49" fmla="*/ 158 h 266"/>
                <a:gd name="T50" fmla="*/ 138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1 w 175"/>
                <a:gd name="T59" fmla="*/ 140 h 266"/>
                <a:gd name="T60" fmla="*/ 135 w 175"/>
                <a:gd name="T61" fmla="*/ 157 h 266"/>
                <a:gd name="T62" fmla="*/ 138 w 175"/>
                <a:gd name="T63" fmla="*/ 178 h 266"/>
                <a:gd name="T64" fmla="*/ 138 w 175"/>
                <a:gd name="T65" fmla="*/ 200 h 266"/>
                <a:gd name="T66" fmla="*/ 134 w 175"/>
                <a:gd name="T67" fmla="*/ 223 h 266"/>
                <a:gd name="T68" fmla="*/ 127 w 175"/>
                <a:gd name="T69" fmla="*/ 245 h 266"/>
                <a:gd name="T70" fmla="*/ 115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0 w 175"/>
                <a:gd name="T77" fmla="*/ 260 h 266"/>
                <a:gd name="T78" fmla="*/ 89 w 175"/>
                <a:gd name="T79" fmla="*/ 254 h 266"/>
                <a:gd name="T80" fmla="*/ 78 w 175"/>
                <a:gd name="T81" fmla="*/ 248 h 266"/>
                <a:gd name="T82" fmla="*/ 65 w 175"/>
                <a:gd name="T83" fmla="*/ 240 h 266"/>
                <a:gd name="T84" fmla="*/ 52 w 175"/>
                <a:gd name="T85" fmla="*/ 230 h 266"/>
                <a:gd name="T86" fmla="*/ 39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8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6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6" y="1"/>
                  </a:lnTo>
                  <a:lnTo>
                    <a:pt x="43" y="4"/>
                  </a:lnTo>
                  <a:lnTo>
                    <a:pt x="53" y="8"/>
                  </a:lnTo>
                  <a:lnTo>
                    <a:pt x="65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7"/>
                  </a:lnTo>
                  <a:lnTo>
                    <a:pt x="153" y="84"/>
                  </a:lnTo>
                  <a:lnTo>
                    <a:pt x="164" y="102"/>
                  </a:lnTo>
                  <a:lnTo>
                    <a:pt x="171" y="123"/>
                  </a:lnTo>
                  <a:lnTo>
                    <a:pt x="175" y="145"/>
                  </a:lnTo>
                  <a:lnTo>
                    <a:pt x="174" y="170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49" y="200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8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1" y="140"/>
                  </a:lnTo>
                  <a:lnTo>
                    <a:pt x="135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0" y="260"/>
                  </a:lnTo>
                  <a:lnTo>
                    <a:pt x="89" y="254"/>
                  </a:lnTo>
                  <a:lnTo>
                    <a:pt x="78" y="248"/>
                  </a:lnTo>
                  <a:lnTo>
                    <a:pt x="65" y="240"/>
                  </a:lnTo>
                  <a:lnTo>
                    <a:pt x="52" y="230"/>
                  </a:lnTo>
                  <a:lnTo>
                    <a:pt x="39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8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3" name="任意多边形: 形状 22"/>
            <p:cNvSpPr/>
            <p:nvPr/>
          </p:nvSpPr>
          <p:spPr bwMode="auto">
            <a:xfrm>
              <a:off x="977553" y="3031331"/>
              <a:ext cx="277813" cy="422275"/>
            </a:xfrm>
            <a:custGeom>
              <a:avLst/>
              <a:gdLst>
                <a:gd name="T0" fmla="*/ 35 w 175"/>
                <a:gd name="T1" fmla="*/ 0 h 266"/>
                <a:gd name="T2" fmla="*/ 37 w 175"/>
                <a:gd name="T3" fmla="*/ 1 h 266"/>
                <a:gd name="T4" fmla="*/ 44 w 175"/>
                <a:gd name="T5" fmla="*/ 4 h 266"/>
                <a:gd name="T6" fmla="*/ 53 w 175"/>
                <a:gd name="T7" fmla="*/ 8 h 266"/>
                <a:gd name="T8" fmla="*/ 66 w 175"/>
                <a:gd name="T9" fmla="*/ 13 h 266"/>
                <a:gd name="T10" fmla="*/ 79 w 175"/>
                <a:gd name="T11" fmla="*/ 21 h 266"/>
                <a:gd name="T12" fmla="*/ 95 w 175"/>
                <a:gd name="T13" fmla="*/ 30 h 266"/>
                <a:gd name="T14" fmla="*/ 110 w 175"/>
                <a:gd name="T15" fmla="*/ 40 h 266"/>
                <a:gd name="T16" fmla="*/ 126 w 175"/>
                <a:gd name="T17" fmla="*/ 53 h 266"/>
                <a:gd name="T18" fmla="*/ 140 w 175"/>
                <a:gd name="T19" fmla="*/ 69 h 266"/>
                <a:gd name="T20" fmla="*/ 153 w 175"/>
                <a:gd name="T21" fmla="*/ 84 h 266"/>
                <a:gd name="T22" fmla="*/ 165 w 175"/>
                <a:gd name="T23" fmla="*/ 104 h 266"/>
                <a:gd name="T24" fmla="*/ 171 w 175"/>
                <a:gd name="T25" fmla="*/ 123 h 266"/>
                <a:gd name="T26" fmla="*/ 175 w 175"/>
                <a:gd name="T27" fmla="*/ 147 h 266"/>
                <a:gd name="T28" fmla="*/ 175 w 175"/>
                <a:gd name="T29" fmla="*/ 171 h 266"/>
                <a:gd name="T30" fmla="*/ 169 w 175"/>
                <a:gd name="T31" fmla="*/ 197 h 266"/>
                <a:gd name="T32" fmla="*/ 157 w 175"/>
                <a:gd name="T33" fmla="*/ 226 h 266"/>
                <a:gd name="T34" fmla="*/ 139 w 175"/>
                <a:gd name="T35" fmla="*/ 257 h 266"/>
                <a:gd name="T36" fmla="*/ 140 w 175"/>
                <a:gd name="T37" fmla="*/ 254 h 266"/>
                <a:gd name="T38" fmla="*/ 143 w 175"/>
                <a:gd name="T39" fmla="*/ 247 h 266"/>
                <a:gd name="T40" fmla="*/ 147 w 175"/>
                <a:gd name="T41" fmla="*/ 235 h 266"/>
                <a:gd name="T42" fmla="*/ 149 w 175"/>
                <a:gd name="T43" fmla="*/ 219 h 266"/>
                <a:gd name="T44" fmla="*/ 150 w 175"/>
                <a:gd name="T45" fmla="*/ 200 h 266"/>
                <a:gd name="T46" fmla="*/ 150 w 175"/>
                <a:gd name="T47" fmla="*/ 180 h 266"/>
                <a:gd name="T48" fmla="*/ 147 w 175"/>
                <a:gd name="T49" fmla="*/ 158 h 266"/>
                <a:gd name="T50" fmla="*/ 137 w 175"/>
                <a:gd name="T51" fmla="*/ 136 h 266"/>
                <a:gd name="T52" fmla="*/ 125 w 175"/>
                <a:gd name="T53" fmla="*/ 114 h 266"/>
                <a:gd name="T54" fmla="*/ 126 w 175"/>
                <a:gd name="T55" fmla="*/ 117 h 266"/>
                <a:gd name="T56" fmla="*/ 128 w 175"/>
                <a:gd name="T57" fmla="*/ 126 h 266"/>
                <a:gd name="T58" fmla="*/ 132 w 175"/>
                <a:gd name="T59" fmla="*/ 140 h 266"/>
                <a:gd name="T60" fmla="*/ 136 w 175"/>
                <a:gd name="T61" fmla="*/ 158 h 266"/>
                <a:gd name="T62" fmla="*/ 137 w 175"/>
                <a:gd name="T63" fmla="*/ 178 h 266"/>
                <a:gd name="T64" fmla="*/ 137 w 175"/>
                <a:gd name="T65" fmla="*/ 200 h 266"/>
                <a:gd name="T66" fmla="*/ 135 w 175"/>
                <a:gd name="T67" fmla="*/ 223 h 266"/>
                <a:gd name="T68" fmla="*/ 128 w 175"/>
                <a:gd name="T69" fmla="*/ 245 h 266"/>
                <a:gd name="T70" fmla="*/ 117 w 175"/>
                <a:gd name="T71" fmla="*/ 266 h 266"/>
                <a:gd name="T72" fmla="*/ 114 w 175"/>
                <a:gd name="T73" fmla="*/ 266 h 266"/>
                <a:gd name="T74" fmla="*/ 109 w 175"/>
                <a:gd name="T75" fmla="*/ 263 h 266"/>
                <a:gd name="T76" fmla="*/ 101 w 175"/>
                <a:gd name="T77" fmla="*/ 261 h 266"/>
                <a:gd name="T78" fmla="*/ 91 w 175"/>
                <a:gd name="T79" fmla="*/ 256 h 266"/>
                <a:gd name="T80" fmla="*/ 79 w 175"/>
                <a:gd name="T81" fmla="*/ 248 h 266"/>
                <a:gd name="T82" fmla="*/ 66 w 175"/>
                <a:gd name="T83" fmla="*/ 240 h 266"/>
                <a:gd name="T84" fmla="*/ 53 w 175"/>
                <a:gd name="T85" fmla="*/ 230 h 266"/>
                <a:gd name="T86" fmla="*/ 40 w 175"/>
                <a:gd name="T87" fmla="*/ 217 h 266"/>
                <a:gd name="T88" fmla="*/ 27 w 175"/>
                <a:gd name="T89" fmla="*/ 202 h 266"/>
                <a:gd name="T90" fmla="*/ 17 w 175"/>
                <a:gd name="T91" fmla="*/ 186 h 266"/>
                <a:gd name="T92" fmla="*/ 9 w 175"/>
                <a:gd name="T93" fmla="*/ 167 h 266"/>
                <a:gd name="T94" fmla="*/ 2 w 175"/>
                <a:gd name="T95" fmla="*/ 145 h 266"/>
                <a:gd name="T96" fmla="*/ 0 w 175"/>
                <a:gd name="T97" fmla="*/ 122 h 266"/>
                <a:gd name="T98" fmla="*/ 1 w 175"/>
                <a:gd name="T99" fmla="*/ 96 h 266"/>
                <a:gd name="T100" fmla="*/ 8 w 175"/>
                <a:gd name="T101" fmla="*/ 66 h 266"/>
                <a:gd name="T102" fmla="*/ 18 w 175"/>
                <a:gd name="T103" fmla="*/ 35 h 266"/>
                <a:gd name="T104" fmla="*/ 35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8"/>
                  </a:lnTo>
                  <a:lnTo>
                    <a:pt x="66" y="13"/>
                  </a:lnTo>
                  <a:lnTo>
                    <a:pt x="79" y="21"/>
                  </a:lnTo>
                  <a:lnTo>
                    <a:pt x="95" y="30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0" y="69"/>
                  </a:lnTo>
                  <a:lnTo>
                    <a:pt x="153" y="84"/>
                  </a:lnTo>
                  <a:lnTo>
                    <a:pt x="165" y="104"/>
                  </a:lnTo>
                  <a:lnTo>
                    <a:pt x="171" y="123"/>
                  </a:lnTo>
                  <a:lnTo>
                    <a:pt x="175" y="147"/>
                  </a:lnTo>
                  <a:lnTo>
                    <a:pt x="175" y="171"/>
                  </a:lnTo>
                  <a:lnTo>
                    <a:pt x="169" y="197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7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0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7" y="136"/>
                  </a:lnTo>
                  <a:lnTo>
                    <a:pt x="125" y="114"/>
                  </a:lnTo>
                  <a:lnTo>
                    <a:pt x="126" y="117"/>
                  </a:lnTo>
                  <a:lnTo>
                    <a:pt x="128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8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6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30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8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4" name="任意多边形: 形状 23"/>
            <p:cNvSpPr/>
            <p:nvPr/>
          </p:nvSpPr>
          <p:spPr bwMode="auto">
            <a:xfrm>
              <a:off x="1525240" y="3032919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8 h 256"/>
                <a:gd name="T6" fmla="*/ 158 w 177"/>
                <a:gd name="T7" fmla="*/ 18 h 256"/>
                <a:gd name="T8" fmla="*/ 163 w 177"/>
                <a:gd name="T9" fmla="*/ 30 h 256"/>
                <a:gd name="T10" fmla="*/ 167 w 177"/>
                <a:gd name="T11" fmla="*/ 46 h 256"/>
                <a:gd name="T12" fmla="*/ 172 w 177"/>
                <a:gd name="T13" fmla="*/ 62 h 256"/>
                <a:gd name="T14" fmla="*/ 175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5 w 177"/>
                <a:gd name="T21" fmla="*/ 143 h 256"/>
                <a:gd name="T22" fmla="*/ 168 w 177"/>
                <a:gd name="T23" fmla="*/ 164 h 256"/>
                <a:gd name="T24" fmla="*/ 159 w 177"/>
                <a:gd name="T25" fmla="*/ 185 h 256"/>
                <a:gd name="T26" fmla="*/ 146 w 177"/>
                <a:gd name="T27" fmla="*/ 203 h 256"/>
                <a:gd name="T28" fmla="*/ 128 w 177"/>
                <a:gd name="T29" fmla="*/ 220 h 256"/>
                <a:gd name="T30" fmla="*/ 106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5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6 w 177"/>
                <a:gd name="T49" fmla="*/ 190 h 256"/>
                <a:gd name="T50" fmla="*/ 127 w 177"/>
                <a:gd name="T51" fmla="*/ 169 h 256"/>
                <a:gd name="T52" fmla="*/ 133 w 177"/>
                <a:gd name="T53" fmla="*/ 144 h 256"/>
                <a:gd name="T54" fmla="*/ 132 w 177"/>
                <a:gd name="T55" fmla="*/ 147 h 256"/>
                <a:gd name="T56" fmla="*/ 128 w 177"/>
                <a:gd name="T57" fmla="*/ 156 h 256"/>
                <a:gd name="T58" fmla="*/ 120 w 177"/>
                <a:gd name="T59" fmla="*/ 168 h 256"/>
                <a:gd name="T60" fmla="*/ 110 w 177"/>
                <a:gd name="T61" fmla="*/ 182 h 256"/>
                <a:gd name="T62" fmla="*/ 97 w 177"/>
                <a:gd name="T63" fmla="*/ 199 h 256"/>
                <a:gd name="T64" fmla="*/ 81 w 177"/>
                <a:gd name="T65" fmla="*/ 214 h 256"/>
                <a:gd name="T66" fmla="*/ 63 w 177"/>
                <a:gd name="T67" fmla="*/ 229 h 256"/>
                <a:gd name="T68" fmla="*/ 42 w 177"/>
                <a:gd name="T69" fmla="*/ 239 h 256"/>
                <a:gd name="T70" fmla="*/ 19 w 177"/>
                <a:gd name="T71" fmla="*/ 246 h 256"/>
                <a:gd name="T72" fmla="*/ 19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2 w 177"/>
                <a:gd name="T83" fmla="*/ 186 h 256"/>
                <a:gd name="T84" fmla="*/ 0 w 177"/>
                <a:gd name="T85" fmla="*/ 166 h 256"/>
                <a:gd name="T86" fmla="*/ 0 w 177"/>
                <a:gd name="T87" fmla="*/ 147 h 256"/>
                <a:gd name="T88" fmla="*/ 3 w 177"/>
                <a:gd name="T89" fmla="*/ 127 h 256"/>
                <a:gd name="T90" fmla="*/ 10 w 177"/>
                <a:gd name="T91" fmla="*/ 107 h 256"/>
                <a:gd name="T92" fmla="*/ 20 w 177"/>
                <a:gd name="T93" fmla="*/ 86 h 256"/>
                <a:gd name="T94" fmla="*/ 36 w 177"/>
                <a:gd name="T95" fmla="*/ 66 h 256"/>
                <a:gd name="T96" fmla="*/ 55 w 177"/>
                <a:gd name="T97" fmla="*/ 47 h 256"/>
                <a:gd name="T98" fmla="*/ 80 w 177"/>
                <a:gd name="T99" fmla="*/ 29 h 256"/>
                <a:gd name="T100" fmla="*/ 111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8"/>
                  </a:lnTo>
                  <a:lnTo>
                    <a:pt x="158" y="18"/>
                  </a:lnTo>
                  <a:lnTo>
                    <a:pt x="163" y="30"/>
                  </a:lnTo>
                  <a:lnTo>
                    <a:pt x="167" y="46"/>
                  </a:lnTo>
                  <a:lnTo>
                    <a:pt x="172" y="62"/>
                  </a:lnTo>
                  <a:lnTo>
                    <a:pt x="175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8" y="164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8" y="220"/>
                  </a:lnTo>
                  <a:lnTo>
                    <a:pt x="106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5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7" y="169"/>
                  </a:lnTo>
                  <a:lnTo>
                    <a:pt x="133" y="144"/>
                  </a:lnTo>
                  <a:lnTo>
                    <a:pt x="132" y="147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10" y="182"/>
                  </a:lnTo>
                  <a:lnTo>
                    <a:pt x="97" y="199"/>
                  </a:lnTo>
                  <a:lnTo>
                    <a:pt x="81" y="214"/>
                  </a:lnTo>
                  <a:lnTo>
                    <a:pt x="63" y="229"/>
                  </a:lnTo>
                  <a:lnTo>
                    <a:pt x="42" y="239"/>
                  </a:lnTo>
                  <a:lnTo>
                    <a:pt x="19" y="246"/>
                  </a:lnTo>
                  <a:lnTo>
                    <a:pt x="19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2" y="186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7"/>
                  </a:lnTo>
                  <a:lnTo>
                    <a:pt x="10" y="107"/>
                  </a:lnTo>
                  <a:lnTo>
                    <a:pt x="20" y="86"/>
                  </a:lnTo>
                  <a:lnTo>
                    <a:pt x="36" y="66"/>
                  </a:lnTo>
                  <a:lnTo>
                    <a:pt x="55" y="47"/>
                  </a:lnTo>
                  <a:lnTo>
                    <a:pt x="80" y="29"/>
                  </a:lnTo>
                  <a:lnTo>
                    <a:pt x="111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5" name="任意多边形: 形状 24"/>
            <p:cNvSpPr/>
            <p:nvPr/>
          </p:nvSpPr>
          <p:spPr bwMode="auto">
            <a:xfrm>
              <a:off x="1703040" y="3596481"/>
              <a:ext cx="423863" cy="277813"/>
            </a:xfrm>
            <a:custGeom>
              <a:avLst/>
              <a:gdLst>
                <a:gd name="T0" fmla="*/ 144 w 267"/>
                <a:gd name="T1" fmla="*/ 0 h 175"/>
                <a:gd name="T2" fmla="*/ 172 w 267"/>
                <a:gd name="T3" fmla="*/ 1 h 175"/>
                <a:gd name="T4" fmla="*/ 200 w 267"/>
                <a:gd name="T5" fmla="*/ 6 h 175"/>
                <a:gd name="T6" fmla="*/ 232 w 267"/>
                <a:gd name="T7" fmla="*/ 18 h 175"/>
                <a:gd name="T8" fmla="*/ 267 w 267"/>
                <a:gd name="T9" fmla="*/ 35 h 175"/>
                <a:gd name="T10" fmla="*/ 265 w 267"/>
                <a:gd name="T11" fmla="*/ 36 h 175"/>
                <a:gd name="T12" fmla="*/ 264 w 267"/>
                <a:gd name="T13" fmla="*/ 42 h 175"/>
                <a:gd name="T14" fmla="*/ 259 w 267"/>
                <a:gd name="T15" fmla="*/ 53 h 175"/>
                <a:gd name="T16" fmla="*/ 254 w 267"/>
                <a:gd name="T17" fmla="*/ 64 h 175"/>
                <a:gd name="T18" fmla="*/ 246 w 267"/>
                <a:gd name="T19" fmla="*/ 79 h 175"/>
                <a:gd name="T20" fmla="*/ 237 w 267"/>
                <a:gd name="T21" fmla="*/ 94 h 175"/>
                <a:gd name="T22" fmla="*/ 226 w 267"/>
                <a:gd name="T23" fmla="*/ 110 h 175"/>
                <a:gd name="T24" fmla="*/ 213 w 267"/>
                <a:gd name="T25" fmla="*/ 125 h 175"/>
                <a:gd name="T26" fmla="*/ 199 w 267"/>
                <a:gd name="T27" fmla="*/ 140 h 175"/>
                <a:gd name="T28" fmla="*/ 182 w 267"/>
                <a:gd name="T29" fmla="*/ 153 h 175"/>
                <a:gd name="T30" fmla="*/ 164 w 267"/>
                <a:gd name="T31" fmla="*/ 163 h 175"/>
                <a:gd name="T32" fmla="*/ 143 w 267"/>
                <a:gd name="T33" fmla="*/ 171 h 175"/>
                <a:gd name="T34" fmla="*/ 121 w 267"/>
                <a:gd name="T35" fmla="*/ 175 h 175"/>
                <a:gd name="T36" fmla="*/ 96 w 267"/>
                <a:gd name="T37" fmla="*/ 174 h 175"/>
                <a:gd name="T38" fmla="*/ 69 w 267"/>
                <a:gd name="T39" fmla="*/ 168 h 175"/>
                <a:gd name="T40" fmla="*/ 41 w 267"/>
                <a:gd name="T41" fmla="*/ 157 h 175"/>
                <a:gd name="T42" fmla="*/ 9 w 267"/>
                <a:gd name="T43" fmla="*/ 138 h 175"/>
                <a:gd name="T44" fmla="*/ 12 w 267"/>
                <a:gd name="T45" fmla="*/ 140 h 175"/>
                <a:gd name="T46" fmla="*/ 20 w 267"/>
                <a:gd name="T47" fmla="*/ 142 h 175"/>
                <a:gd name="T48" fmla="*/ 33 w 267"/>
                <a:gd name="T49" fmla="*/ 145 h 175"/>
                <a:gd name="T50" fmla="*/ 48 w 267"/>
                <a:gd name="T51" fmla="*/ 148 h 175"/>
                <a:gd name="T52" fmla="*/ 67 w 267"/>
                <a:gd name="T53" fmla="*/ 150 h 175"/>
                <a:gd name="T54" fmla="*/ 87 w 267"/>
                <a:gd name="T55" fmla="*/ 149 h 175"/>
                <a:gd name="T56" fmla="*/ 108 w 267"/>
                <a:gd name="T57" fmla="*/ 145 h 175"/>
                <a:gd name="T58" fmla="*/ 131 w 267"/>
                <a:gd name="T59" fmla="*/ 137 h 175"/>
                <a:gd name="T60" fmla="*/ 154 w 267"/>
                <a:gd name="T61" fmla="*/ 124 h 175"/>
                <a:gd name="T62" fmla="*/ 150 w 267"/>
                <a:gd name="T63" fmla="*/ 125 h 175"/>
                <a:gd name="T64" fmla="*/ 141 w 267"/>
                <a:gd name="T65" fmla="*/ 128 h 175"/>
                <a:gd name="T66" fmla="*/ 126 w 267"/>
                <a:gd name="T67" fmla="*/ 131 h 175"/>
                <a:gd name="T68" fmla="*/ 109 w 267"/>
                <a:gd name="T69" fmla="*/ 135 h 175"/>
                <a:gd name="T70" fmla="*/ 89 w 267"/>
                <a:gd name="T71" fmla="*/ 137 h 175"/>
                <a:gd name="T72" fmla="*/ 67 w 267"/>
                <a:gd name="T73" fmla="*/ 137 h 175"/>
                <a:gd name="T74" fmla="*/ 43 w 267"/>
                <a:gd name="T75" fmla="*/ 133 h 175"/>
                <a:gd name="T76" fmla="*/ 21 w 267"/>
                <a:gd name="T77" fmla="*/ 127 h 175"/>
                <a:gd name="T78" fmla="*/ 0 w 267"/>
                <a:gd name="T79" fmla="*/ 115 h 175"/>
                <a:gd name="T80" fmla="*/ 0 w 267"/>
                <a:gd name="T81" fmla="*/ 114 h 175"/>
                <a:gd name="T82" fmla="*/ 3 w 267"/>
                <a:gd name="T83" fmla="*/ 109 h 175"/>
                <a:gd name="T84" fmla="*/ 7 w 267"/>
                <a:gd name="T85" fmla="*/ 100 h 175"/>
                <a:gd name="T86" fmla="*/ 12 w 267"/>
                <a:gd name="T87" fmla="*/ 90 h 175"/>
                <a:gd name="T88" fmla="*/ 18 w 267"/>
                <a:gd name="T89" fmla="*/ 77 h 175"/>
                <a:gd name="T90" fmla="*/ 26 w 267"/>
                <a:gd name="T91" fmla="*/ 64 h 175"/>
                <a:gd name="T92" fmla="*/ 38 w 267"/>
                <a:gd name="T93" fmla="*/ 52 h 175"/>
                <a:gd name="T94" fmla="*/ 50 w 267"/>
                <a:gd name="T95" fmla="*/ 39 h 175"/>
                <a:gd name="T96" fmla="*/ 64 w 267"/>
                <a:gd name="T97" fmla="*/ 27 h 175"/>
                <a:gd name="T98" fmla="*/ 81 w 267"/>
                <a:gd name="T99" fmla="*/ 16 h 175"/>
                <a:gd name="T100" fmla="*/ 100 w 267"/>
                <a:gd name="T101" fmla="*/ 7 h 175"/>
                <a:gd name="T102" fmla="*/ 121 w 267"/>
                <a:gd name="T103" fmla="*/ 2 h 175"/>
                <a:gd name="T104" fmla="*/ 144 w 267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5">
                  <a:moveTo>
                    <a:pt x="144" y="0"/>
                  </a:moveTo>
                  <a:lnTo>
                    <a:pt x="172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7" y="35"/>
                  </a:lnTo>
                  <a:lnTo>
                    <a:pt x="265" y="36"/>
                  </a:lnTo>
                  <a:lnTo>
                    <a:pt x="264" y="42"/>
                  </a:lnTo>
                  <a:lnTo>
                    <a:pt x="259" y="53"/>
                  </a:lnTo>
                  <a:lnTo>
                    <a:pt x="254" y="64"/>
                  </a:lnTo>
                  <a:lnTo>
                    <a:pt x="246" y="79"/>
                  </a:lnTo>
                  <a:lnTo>
                    <a:pt x="237" y="94"/>
                  </a:lnTo>
                  <a:lnTo>
                    <a:pt x="226" y="110"/>
                  </a:lnTo>
                  <a:lnTo>
                    <a:pt x="213" y="125"/>
                  </a:lnTo>
                  <a:lnTo>
                    <a:pt x="199" y="140"/>
                  </a:lnTo>
                  <a:lnTo>
                    <a:pt x="182" y="153"/>
                  </a:lnTo>
                  <a:lnTo>
                    <a:pt x="164" y="163"/>
                  </a:lnTo>
                  <a:lnTo>
                    <a:pt x="143" y="171"/>
                  </a:lnTo>
                  <a:lnTo>
                    <a:pt x="121" y="175"/>
                  </a:lnTo>
                  <a:lnTo>
                    <a:pt x="96" y="174"/>
                  </a:lnTo>
                  <a:lnTo>
                    <a:pt x="69" y="168"/>
                  </a:lnTo>
                  <a:lnTo>
                    <a:pt x="41" y="157"/>
                  </a:lnTo>
                  <a:lnTo>
                    <a:pt x="9" y="138"/>
                  </a:lnTo>
                  <a:lnTo>
                    <a:pt x="12" y="140"/>
                  </a:lnTo>
                  <a:lnTo>
                    <a:pt x="20" y="142"/>
                  </a:lnTo>
                  <a:lnTo>
                    <a:pt x="33" y="145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49"/>
                  </a:lnTo>
                  <a:lnTo>
                    <a:pt x="108" y="145"/>
                  </a:lnTo>
                  <a:lnTo>
                    <a:pt x="131" y="137"/>
                  </a:lnTo>
                  <a:lnTo>
                    <a:pt x="154" y="124"/>
                  </a:lnTo>
                  <a:lnTo>
                    <a:pt x="150" y="125"/>
                  </a:lnTo>
                  <a:lnTo>
                    <a:pt x="141" y="128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3"/>
                  </a:lnTo>
                  <a:lnTo>
                    <a:pt x="21" y="127"/>
                  </a:lnTo>
                  <a:lnTo>
                    <a:pt x="0" y="115"/>
                  </a:lnTo>
                  <a:lnTo>
                    <a:pt x="0" y="114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7"/>
                  </a:lnTo>
                  <a:lnTo>
                    <a:pt x="26" y="64"/>
                  </a:lnTo>
                  <a:lnTo>
                    <a:pt x="38" y="52"/>
                  </a:lnTo>
                  <a:lnTo>
                    <a:pt x="50" y="39"/>
                  </a:lnTo>
                  <a:lnTo>
                    <a:pt x="64" y="27"/>
                  </a:lnTo>
                  <a:lnTo>
                    <a:pt x="81" y="16"/>
                  </a:lnTo>
                  <a:lnTo>
                    <a:pt x="100" y="7"/>
                  </a:lnTo>
                  <a:lnTo>
                    <a:pt x="121" y="2"/>
                  </a:lnTo>
                  <a:lnTo>
                    <a:pt x="1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6" name="任意多边形: 形状 25"/>
            <p:cNvSpPr/>
            <p:nvPr/>
          </p:nvSpPr>
          <p:spPr bwMode="auto">
            <a:xfrm>
              <a:off x="1122015" y="242966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0 w 266"/>
                <a:gd name="T3" fmla="*/ 0 h 175"/>
                <a:gd name="T4" fmla="*/ 197 w 266"/>
                <a:gd name="T5" fmla="*/ 6 h 175"/>
                <a:gd name="T6" fmla="*/ 226 w 266"/>
                <a:gd name="T7" fmla="*/ 18 h 175"/>
                <a:gd name="T8" fmla="*/ 257 w 266"/>
                <a:gd name="T9" fmla="*/ 36 h 175"/>
                <a:gd name="T10" fmla="*/ 254 w 266"/>
                <a:gd name="T11" fmla="*/ 35 h 175"/>
                <a:gd name="T12" fmla="*/ 247 w 266"/>
                <a:gd name="T13" fmla="*/ 32 h 175"/>
                <a:gd name="T14" fmla="*/ 235 w 266"/>
                <a:gd name="T15" fmla="*/ 30 h 175"/>
                <a:gd name="T16" fmla="*/ 218 w 266"/>
                <a:gd name="T17" fmla="*/ 26 h 175"/>
                <a:gd name="T18" fmla="*/ 200 w 266"/>
                <a:gd name="T19" fmla="*/ 24 h 175"/>
                <a:gd name="T20" fmla="*/ 179 w 266"/>
                <a:gd name="T21" fmla="*/ 26 h 175"/>
                <a:gd name="T22" fmla="*/ 158 w 266"/>
                <a:gd name="T23" fmla="*/ 30 h 175"/>
                <a:gd name="T24" fmla="*/ 136 w 266"/>
                <a:gd name="T25" fmla="*/ 37 h 175"/>
                <a:gd name="T26" fmla="*/ 114 w 266"/>
                <a:gd name="T27" fmla="*/ 50 h 175"/>
                <a:gd name="T28" fmla="*/ 117 w 266"/>
                <a:gd name="T29" fmla="*/ 49 h 175"/>
                <a:gd name="T30" fmla="*/ 126 w 266"/>
                <a:gd name="T31" fmla="*/ 47 h 175"/>
                <a:gd name="T32" fmla="*/ 140 w 266"/>
                <a:gd name="T33" fmla="*/ 43 h 175"/>
                <a:gd name="T34" fmla="*/ 157 w 266"/>
                <a:gd name="T35" fmla="*/ 40 h 175"/>
                <a:gd name="T36" fmla="*/ 178 w 266"/>
                <a:gd name="T37" fmla="*/ 37 h 175"/>
                <a:gd name="T38" fmla="*/ 200 w 266"/>
                <a:gd name="T39" fmla="*/ 37 h 175"/>
                <a:gd name="T40" fmla="*/ 223 w 266"/>
                <a:gd name="T41" fmla="*/ 40 h 175"/>
                <a:gd name="T42" fmla="*/ 245 w 266"/>
                <a:gd name="T43" fmla="*/ 48 h 175"/>
                <a:gd name="T44" fmla="*/ 266 w 266"/>
                <a:gd name="T45" fmla="*/ 58 h 175"/>
                <a:gd name="T46" fmla="*/ 266 w 266"/>
                <a:gd name="T47" fmla="*/ 61 h 175"/>
                <a:gd name="T48" fmla="*/ 264 w 266"/>
                <a:gd name="T49" fmla="*/ 66 h 175"/>
                <a:gd name="T50" fmla="*/ 260 w 266"/>
                <a:gd name="T51" fmla="*/ 74 h 175"/>
                <a:gd name="T52" fmla="*/ 254 w 266"/>
                <a:gd name="T53" fmla="*/ 84 h 175"/>
                <a:gd name="T54" fmla="*/ 248 w 266"/>
                <a:gd name="T55" fmla="*/ 96 h 175"/>
                <a:gd name="T56" fmla="*/ 240 w 266"/>
                <a:gd name="T57" fmla="*/ 109 h 175"/>
                <a:gd name="T58" fmla="*/ 230 w 266"/>
                <a:gd name="T59" fmla="*/ 123 h 175"/>
                <a:gd name="T60" fmla="*/ 217 w 266"/>
                <a:gd name="T61" fmla="*/ 136 h 175"/>
                <a:gd name="T62" fmla="*/ 202 w 266"/>
                <a:gd name="T63" fmla="*/ 148 h 175"/>
                <a:gd name="T64" fmla="*/ 186 w 266"/>
                <a:gd name="T65" fmla="*/ 158 h 175"/>
                <a:gd name="T66" fmla="*/ 166 w 266"/>
                <a:gd name="T67" fmla="*/ 167 h 175"/>
                <a:gd name="T68" fmla="*/ 145 w 266"/>
                <a:gd name="T69" fmla="*/ 172 h 175"/>
                <a:gd name="T70" fmla="*/ 122 w 266"/>
                <a:gd name="T71" fmla="*/ 175 h 175"/>
                <a:gd name="T72" fmla="*/ 96 w 266"/>
                <a:gd name="T73" fmla="*/ 174 h 175"/>
                <a:gd name="T74" fmla="*/ 66 w 266"/>
                <a:gd name="T75" fmla="*/ 169 h 175"/>
                <a:gd name="T76" fmla="*/ 35 w 266"/>
                <a:gd name="T77" fmla="*/ 157 h 175"/>
                <a:gd name="T78" fmla="*/ 0 w 266"/>
                <a:gd name="T79" fmla="*/ 140 h 175"/>
                <a:gd name="T80" fmla="*/ 1 w 266"/>
                <a:gd name="T81" fmla="*/ 137 h 175"/>
                <a:gd name="T82" fmla="*/ 4 w 266"/>
                <a:gd name="T83" fmla="*/ 132 h 175"/>
                <a:gd name="T84" fmla="*/ 8 w 266"/>
                <a:gd name="T85" fmla="*/ 122 h 175"/>
                <a:gd name="T86" fmla="*/ 13 w 266"/>
                <a:gd name="T87" fmla="*/ 110 h 175"/>
                <a:gd name="T88" fmla="*/ 21 w 266"/>
                <a:gd name="T89" fmla="*/ 96 h 175"/>
                <a:gd name="T90" fmla="*/ 30 w 266"/>
                <a:gd name="T91" fmla="*/ 80 h 175"/>
                <a:gd name="T92" fmla="*/ 40 w 266"/>
                <a:gd name="T93" fmla="*/ 65 h 175"/>
                <a:gd name="T94" fmla="*/ 53 w 266"/>
                <a:gd name="T95" fmla="*/ 49 h 175"/>
                <a:gd name="T96" fmla="*/ 67 w 266"/>
                <a:gd name="T97" fmla="*/ 35 h 175"/>
                <a:gd name="T98" fmla="*/ 84 w 266"/>
                <a:gd name="T99" fmla="*/ 22 h 175"/>
                <a:gd name="T100" fmla="*/ 102 w 266"/>
                <a:gd name="T101" fmla="*/ 11 h 175"/>
                <a:gd name="T102" fmla="*/ 123 w 266"/>
                <a:gd name="T103" fmla="*/ 4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0" y="0"/>
                  </a:lnTo>
                  <a:lnTo>
                    <a:pt x="197" y="6"/>
                  </a:lnTo>
                  <a:lnTo>
                    <a:pt x="226" y="18"/>
                  </a:lnTo>
                  <a:lnTo>
                    <a:pt x="257" y="36"/>
                  </a:lnTo>
                  <a:lnTo>
                    <a:pt x="254" y="35"/>
                  </a:lnTo>
                  <a:lnTo>
                    <a:pt x="247" y="32"/>
                  </a:lnTo>
                  <a:lnTo>
                    <a:pt x="235" y="30"/>
                  </a:lnTo>
                  <a:lnTo>
                    <a:pt x="218" y="26"/>
                  </a:lnTo>
                  <a:lnTo>
                    <a:pt x="200" y="24"/>
                  </a:lnTo>
                  <a:lnTo>
                    <a:pt x="179" y="26"/>
                  </a:lnTo>
                  <a:lnTo>
                    <a:pt x="158" y="30"/>
                  </a:lnTo>
                  <a:lnTo>
                    <a:pt x="136" y="37"/>
                  </a:lnTo>
                  <a:lnTo>
                    <a:pt x="114" y="50"/>
                  </a:lnTo>
                  <a:lnTo>
                    <a:pt x="117" y="49"/>
                  </a:lnTo>
                  <a:lnTo>
                    <a:pt x="126" y="47"/>
                  </a:lnTo>
                  <a:lnTo>
                    <a:pt x="140" y="43"/>
                  </a:lnTo>
                  <a:lnTo>
                    <a:pt x="157" y="40"/>
                  </a:lnTo>
                  <a:lnTo>
                    <a:pt x="178" y="37"/>
                  </a:lnTo>
                  <a:lnTo>
                    <a:pt x="200" y="37"/>
                  </a:lnTo>
                  <a:lnTo>
                    <a:pt x="223" y="40"/>
                  </a:lnTo>
                  <a:lnTo>
                    <a:pt x="245" y="48"/>
                  </a:lnTo>
                  <a:lnTo>
                    <a:pt x="266" y="58"/>
                  </a:lnTo>
                  <a:lnTo>
                    <a:pt x="266" y="61"/>
                  </a:lnTo>
                  <a:lnTo>
                    <a:pt x="264" y="66"/>
                  </a:lnTo>
                  <a:lnTo>
                    <a:pt x="260" y="74"/>
                  </a:lnTo>
                  <a:lnTo>
                    <a:pt x="254" y="84"/>
                  </a:lnTo>
                  <a:lnTo>
                    <a:pt x="248" y="96"/>
                  </a:lnTo>
                  <a:lnTo>
                    <a:pt x="240" y="109"/>
                  </a:lnTo>
                  <a:lnTo>
                    <a:pt x="230" y="123"/>
                  </a:lnTo>
                  <a:lnTo>
                    <a:pt x="217" y="136"/>
                  </a:lnTo>
                  <a:lnTo>
                    <a:pt x="202" y="148"/>
                  </a:lnTo>
                  <a:lnTo>
                    <a:pt x="186" y="158"/>
                  </a:lnTo>
                  <a:lnTo>
                    <a:pt x="166" y="167"/>
                  </a:lnTo>
                  <a:lnTo>
                    <a:pt x="145" y="172"/>
                  </a:lnTo>
                  <a:lnTo>
                    <a:pt x="122" y="175"/>
                  </a:lnTo>
                  <a:lnTo>
                    <a:pt x="96" y="174"/>
                  </a:lnTo>
                  <a:lnTo>
                    <a:pt x="66" y="169"/>
                  </a:lnTo>
                  <a:lnTo>
                    <a:pt x="35" y="157"/>
                  </a:lnTo>
                  <a:lnTo>
                    <a:pt x="0" y="140"/>
                  </a:lnTo>
                  <a:lnTo>
                    <a:pt x="1" y="137"/>
                  </a:lnTo>
                  <a:lnTo>
                    <a:pt x="4" y="132"/>
                  </a:lnTo>
                  <a:lnTo>
                    <a:pt x="8" y="122"/>
                  </a:lnTo>
                  <a:lnTo>
                    <a:pt x="13" y="110"/>
                  </a:lnTo>
                  <a:lnTo>
                    <a:pt x="21" y="96"/>
                  </a:lnTo>
                  <a:lnTo>
                    <a:pt x="30" y="80"/>
                  </a:lnTo>
                  <a:lnTo>
                    <a:pt x="40" y="65"/>
                  </a:lnTo>
                  <a:lnTo>
                    <a:pt x="53" y="49"/>
                  </a:lnTo>
                  <a:lnTo>
                    <a:pt x="67" y="35"/>
                  </a:lnTo>
                  <a:lnTo>
                    <a:pt x="84" y="22"/>
                  </a:lnTo>
                  <a:lnTo>
                    <a:pt x="102" y="11"/>
                  </a:lnTo>
                  <a:lnTo>
                    <a:pt x="123" y="4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7" name="任意多边形: 形状 26"/>
            <p:cNvSpPr/>
            <p:nvPr/>
          </p:nvSpPr>
          <p:spPr bwMode="auto">
            <a:xfrm>
              <a:off x="1171228" y="1870869"/>
              <a:ext cx="404813" cy="280988"/>
            </a:xfrm>
            <a:custGeom>
              <a:avLst/>
              <a:gdLst>
                <a:gd name="T0" fmla="*/ 101 w 255"/>
                <a:gd name="T1" fmla="*/ 0 h 177"/>
                <a:gd name="T2" fmla="*/ 122 w 255"/>
                <a:gd name="T3" fmla="*/ 0 h 177"/>
                <a:gd name="T4" fmla="*/ 143 w 255"/>
                <a:gd name="T5" fmla="*/ 3 h 177"/>
                <a:gd name="T6" fmla="*/ 164 w 255"/>
                <a:gd name="T7" fmla="*/ 8 h 177"/>
                <a:gd name="T8" fmla="*/ 183 w 255"/>
                <a:gd name="T9" fmla="*/ 17 h 177"/>
                <a:gd name="T10" fmla="*/ 201 w 255"/>
                <a:gd name="T11" fmla="*/ 31 h 177"/>
                <a:gd name="T12" fmla="*/ 220 w 255"/>
                <a:gd name="T13" fmla="*/ 48 h 177"/>
                <a:gd name="T14" fmla="*/ 234 w 255"/>
                <a:gd name="T15" fmla="*/ 71 h 177"/>
                <a:gd name="T16" fmla="*/ 246 w 255"/>
                <a:gd name="T17" fmla="*/ 100 h 177"/>
                <a:gd name="T18" fmla="*/ 255 w 255"/>
                <a:gd name="T19" fmla="*/ 135 h 177"/>
                <a:gd name="T20" fmla="*/ 253 w 255"/>
                <a:gd name="T21" fmla="*/ 132 h 177"/>
                <a:gd name="T22" fmla="*/ 249 w 255"/>
                <a:gd name="T23" fmla="*/ 125 h 177"/>
                <a:gd name="T24" fmla="*/ 244 w 255"/>
                <a:gd name="T25" fmla="*/ 114 h 177"/>
                <a:gd name="T26" fmla="*/ 235 w 255"/>
                <a:gd name="T27" fmla="*/ 101 h 177"/>
                <a:gd name="T28" fmla="*/ 222 w 255"/>
                <a:gd name="T29" fmla="*/ 87 h 177"/>
                <a:gd name="T30" fmla="*/ 208 w 255"/>
                <a:gd name="T31" fmla="*/ 73 h 177"/>
                <a:gd name="T32" fmla="*/ 190 w 255"/>
                <a:gd name="T33" fmla="*/ 60 h 177"/>
                <a:gd name="T34" fmla="*/ 168 w 255"/>
                <a:gd name="T35" fmla="*/ 49 h 177"/>
                <a:gd name="T36" fmla="*/ 143 w 255"/>
                <a:gd name="T37" fmla="*/ 44 h 177"/>
                <a:gd name="T38" fmla="*/ 147 w 255"/>
                <a:gd name="T39" fmla="*/ 45 h 177"/>
                <a:gd name="T40" fmla="*/ 155 w 255"/>
                <a:gd name="T41" fmla="*/ 49 h 177"/>
                <a:gd name="T42" fmla="*/ 168 w 255"/>
                <a:gd name="T43" fmla="*/ 57 h 177"/>
                <a:gd name="T44" fmla="*/ 182 w 255"/>
                <a:gd name="T45" fmla="*/ 68 h 177"/>
                <a:gd name="T46" fmla="*/ 197 w 255"/>
                <a:gd name="T47" fmla="*/ 80 h 177"/>
                <a:gd name="T48" fmla="*/ 213 w 255"/>
                <a:gd name="T49" fmla="*/ 96 h 177"/>
                <a:gd name="T50" fmla="*/ 227 w 255"/>
                <a:gd name="T51" fmla="*/ 114 h 177"/>
                <a:gd name="T52" fmla="*/ 239 w 255"/>
                <a:gd name="T53" fmla="*/ 135 h 177"/>
                <a:gd name="T54" fmla="*/ 246 w 255"/>
                <a:gd name="T55" fmla="*/ 157 h 177"/>
                <a:gd name="T56" fmla="*/ 243 w 255"/>
                <a:gd name="T57" fmla="*/ 158 h 177"/>
                <a:gd name="T58" fmla="*/ 238 w 255"/>
                <a:gd name="T59" fmla="*/ 161 h 177"/>
                <a:gd name="T60" fmla="*/ 229 w 255"/>
                <a:gd name="T61" fmla="*/ 165 h 177"/>
                <a:gd name="T62" fmla="*/ 216 w 255"/>
                <a:gd name="T63" fmla="*/ 169 h 177"/>
                <a:gd name="T64" fmla="*/ 201 w 255"/>
                <a:gd name="T65" fmla="*/ 173 h 177"/>
                <a:gd name="T66" fmla="*/ 184 w 255"/>
                <a:gd name="T67" fmla="*/ 175 h 177"/>
                <a:gd name="T68" fmla="*/ 166 w 255"/>
                <a:gd name="T69" fmla="*/ 177 h 177"/>
                <a:gd name="T70" fmla="*/ 147 w 255"/>
                <a:gd name="T71" fmla="*/ 177 h 177"/>
                <a:gd name="T72" fmla="*/ 126 w 255"/>
                <a:gd name="T73" fmla="*/ 173 h 177"/>
                <a:gd name="T74" fmla="*/ 105 w 255"/>
                <a:gd name="T75" fmla="*/ 166 h 177"/>
                <a:gd name="T76" fmla="*/ 86 w 255"/>
                <a:gd name="T77" fmla="*/ 157 h 177"/>
                <a:gd name="T78" fmla="*/ 65 w 255"/>
                <a:gd name="T79" fmla="*/ 141 h 177"/>
                <a:gd name="T80" fmla="*/ 47 w 255"/>
                <a:gd name="T81" fmla="*/ 122 h 177"/>
                <a:gd name="T82" fmla="*/ 28 w 255"/>
                <a:gd name="T83" fmla="*/ 97 h 177"/>
                <a:gd name="T84" fmla="*/ 13 w 255"/>
                <a:gd name="T85" fmla="*/ 65 h 177"/>
                <a:gd name="T86" fmla="*/ 0 w 255"/>
                <a:gd name="T87" fmla="*/ 27 h 177"/>
                <a:gd name="T88" fmla="*/ 1 w 255"/>
                <a:gd name="T89" fmla="*/ 26 h 177"/>
                <a:gd name="T90" fmla="*/ 8 w 255"/>
                <a:gd name="T91" fmla="*/ 23 h 177"/>
                <a:gd name="T92" fmla="*/ 17 w 255"/>
                <a:gd name="T93" fmla="*/ 19 h 177"/>
                <a:gd name="T94" fmla="*/ 30 w 255"/>
                <a:gd name="T95" fmla="*/ 14 h 177"/>
                <a:gd name="T96" fmla="*/ 45 w 255"/>
                <a:gd name="T97" fmla="*/ 10 h 177"/>
                <a:gd name="T98" fmla="*/ 62 w 255"/>
                <a:gd name="T99" fmla="*/ 5 h 177"/>
                <a:gd name="T100" fmla="*/ 82 w 255"/>
                <a:gd name="T101" fmla="*/ 3 h 177"/>
                <a:gd name="T102" fmla="*/ 101 w 255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4" y="8"/>
                  </a:lnTo>
                  <a:lnTo>
                    <a:pt x="183" y="17"/>
                  </a:lnTo>
                  <a:lnTo>
                    <a:pt x="201" y="31"/>
                  </a:lnTo>
                  <a:lnTo>
                    <a:pt x="220" y="48"/>
                  </a:lnTo>
                  <a:lnTo>
                    <a:pt x="234" y="71"/>
                  </a:lnTo>
                  <a:lnTo>
                    <a:pt x="246" y="100"/>
                  </a:lnTo>
                  <a:lnTo>
                    <a:pt x="255" y="135"/>
                  </a:lnTo>
                  <a:lnTo>
                    <a:pt x="253" y="132"/>
                  </a:lnTo>
                  <a:lnTo>
                    <a:pt x="249" y="125"/>
                  </a:lnTo>
                  <a:lnTo>
                    <a:pt x="244" y="114"/>
                  </a:lnTo>
                  <a:lnTo>
                    <a:pt x="235" y="101"/>
                  </a:lnTo>
                  <a:lnTo>
                    <a:pt x="222" y="87"/>
                  </a:lnTo>
                  <a:lnTo>
                    <a:pt x="208" y="73"/>
                  </a:lnTo>
                  <a:lnTo>
                    <a:pt x="190" y="60"/>
                  </a:lnTo>
                  <a:lnTo>
                    <a:pt x="168" y="49"/>
                  </a:lnTo>
                  <a:lnTo>
                    <a:pt x="143" y="44"/>
                  </a:lnTo>
                  <a:lnTo>
                    <a:pt x="147" y="45"/>
                  </a:lnTo>
                  <a:lnTo>
                    <a:pt x="155" y="49"/>
                  </a:lnTo>
                  <a:lnTo>
                    <a:pt x="168" y="57"/>
                  </a:lnTo>
                  <a:lnTo>
                    <a:pt x="182" y="68"/>
                  </a:lnTo>
                  <a:lnTo>
                    <a:pt x="197" y="80"/>
                  </a:lnTo>
                  <a:lnTo>
                    <a:pt x="213" y="96"/>
                  </a:lnTo>
                  <a:lnTo>
                    <a:pt x="227" y="114"/>
                  </a:lnTo>
                  <a:lnTo>
                    <a:pt x="239" y="135"/>
                  </a:lnTo>
                  <a:lnTo>
                    <a:pt x="246" y="157"/>
                  </a:lnTo>
                  <a:lnTo>
                    <a:pt x="243" y="158"/>
                  </a:lnTo>
                  <a:lnTo>
                    <a:pt x="238" y="161"/>
                  </a:lnTo>
                  <a:lnTo>
                    <a:pt x="229" y="165"/>
                  </a:lnTo>
                  <a:lnTo>
                    <a:pt x="216" y="169"/>
                  </a:lnTo>
                  <a:lnTo>
                    <a:pt x="201" y="173"/>
                  </a:lnTo>
                  <a:lnTo>
                    <a:pt x="184" y="175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6" y="173"/>
                  </a:lnTo>
                  <a:lnTo>
                    <a:pt x="105" y="166"/>
                  </a:lnTo>
                  <a:lnTo>
                    <a:pt x="86" y="157"/>
                  </a:lnTo>
                  <a:lnTo>
                    <a:pt x="65" y="141"/>
                  </a:lnTo>
                  <a:lnTo>
                    <a:pt x="47" y="122"/>
                  </a:lnTo>
                  <a:lnTo>
                    <a:pt x="28" y="97"/>
                  </a:lnTo>
                  <a:lnTo>
                    <a:pt x="13" y="65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8" y="23"/>
                  </a:lnTo>
                  <a:lnTo>
                    <a:pt x="17" y="19"/>
                  </a:lnTo>
                  <a:lnTo>
                    <a:pt x="30" y="14"/>
                  </a:lnTo>
                  <a:lnTo>
                    <a:pt x="45" y="10"/>
                  </a:lnTo>
                  <a:lnTo>
                    <a:pt x="62" y="5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8" name="任意多边形: 形状 27"/>
            <p:cNvSpPr/>
            <p:nvPr/>
          </p:nvSpPr>
          <p:spPr bwMode="auto">
            <a:xfrm>
              <a:off x="1645890" y="1396206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8 w 175"/>
                <a:gd name="T3" fmla="*/ 0 h 267"/>
                <a:gd name="T4" fmla="*/ 44 w 175"/>
                <a:gd name="T5" fmla="*/ 3 h 267"/>
                <a:gd name="T6" fmla="*/ 53 w 175"/>
                <a:gd name="T7" fmla="*/ 7 h 267"/>
                <a:gd name="T8" fmla="*/ 66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4 h 267"/>
                <a:gd name="T18" fmla="*/ 140 w 175"/>
                <a:gd name="T19" fmla="*/ 68 h 267"/>
                <a:gd name="T20" fmla="*/ 153 w 175"/>
                <a:gd name="T21" fmla="*/ 85 h 267"/>
                <a:gd name="T22" fmla="*/ 165 w 175"/>
                <a:gd name="T23" fmla="*/ 103 h 267"/>
                <a:gd name="T24" fmla="*/ 171 w 175"/>
                <a:gd name="T25" fmla="*/ 124 h 267"/>
                <a:gd name="T26" fmla="*/ 175 w 175"/>
                <a:gd name="T27" fmla="*/ 146 h 267"/>
                <a:gd name="T28" fmla="*/ 175 w 175"/>
                <a:gd name="T29" fmla="*/ 170 h 267"/>
                <a:gd name="T30" fmla="*/ 169 w 175"/>
                <a:gd name="T31" fmla="*/ 196 h 267"/>
                <a:gd name="T32" fmla="*/ 157 w 175"/>
                <a:gd name="T33" fmla="*/ 226 h 267"/>
                <a:gd name="T34" fmla="*/ 139 w 175"/>
                <a:gd name="T35" fmla="*/ 257 h 267"/>
                <a:gd name="T36" fmla="*/ 140 w 175"/>
                <a:gd name="T37" fmla="*/ 255 h 267"/>
                <a:gd name="T38" fmla="*/ 143 w 175"/>
                <a:gd name="T39" fmla="*/ 246 h 267"/>
                <a:gd name="T40" fmla="*/ 147 w 175"/>
                <a:gd name="T41" fmla="*/ 234 h 267"/>
                <a:gd name="T42" fmla="*/ 149 w 175"/>
                <a:gd name="T43" fmla="*/ 219 h 267"/>
                <a:gd name="T44" fmla="*/ 151 w 175"/>
                <a:gd name="T45" fmla="*/ 200 h 267"/>
                <a:gd name="T46" fmla="*/ 151 w 175"/>
                <a:gd name="T47" fmla="*/ 180 h 267"/>
                <a:gd name="T48" fmla="*/ 147 w 175"/>
                <a:gd name="T49" fmla="*/ 157 h 267"/>
                <a:gd name="T50" fmla="*/ 138 w 175"/>
                <a:gd name="T51" fmla="*/ 135 h 267"/>
                <a:gd name="T52" fmla="*/ 125 w 175"/>
                <a:gd name="T53" fmla="*/ 113 h 267"/>
                <a:gd name="T54" fmla="*/ 126 w 175"/>
                <a:gd name="T55" fmla="*/ 117 h 267"/>
                <a:gd name="T56" fmla="*/ 129 w 175"/>
                <a:gd name="T57" fmla="*/ 126 h 267"/>
                <a:gd name="T58" fmla="*/ 132 w 175"/>
                <a:gd name="T59" fmla="*/ 139 h 267"/>
                <a:gd name="T60" fmla="*/ 136 w 175"/>
                <a:gd name="T61" fmla="*/ 157 h 267"/>
                <a:gd name="T62" fmla="*/ 138 w 175"/>
                <a:gd name="T63" fmla="*/ 178 h 267"/>
                <a:gd name="T64" fmla="*/ 138 w 175"/>
                <a:gd name="T65" fmla="*/ 200 h 267"/>
                <a:gd name="T66" fmla="*/ 135 w 175"/>
                <a:gd name="T67" fmla="*/ 222 h 267"/>
                <a:gd name="T68" fmla="*/ 129 w 175"/>
                <a:gd name="T69" fmla="*/ 244 h 267"/>
                <a:gd name="T70" fmla="*/ 117 w 175"/>
                <a:gd name="T71" fmla="*/ 267 h 267"/>
                <a:gd name="T72" fmla="*/ 114 w 175"/>
                <a:gd name="T73" fmla="*/ 265 h 267"/>
                <a:gd name="T74" fmla="*/ 109 w 175"/>
                <a:gd name="T75" fmla="*/ 264 h 267"/>
                <a:gd name="T76" fmla="*/ 101 w 175"/>
                <a:gd name="T77" fmla="*/ 260 h 267"/>
                <a:gd name="T78" fmla="*/ 91 w 175"/>
                <a:gd name="T79" fmla="*/ 255 h 267"/>
                <a:gd name="T80" fmla="*/ 79 w 175"/>
                <a:gd name="T81" fmla="*/ 248 h 267"/>
                <a:gd name="T82" fmla="*/ 66 w 175"/>
                <a:gd name="T83" fmla="*/ 239 h 267"/>
                <a:gd name="T84" fmla="*/ 53 w 175"/>
                <a:gd name="T85" fmla="*/ 229 h 267"/>
                <a:gd name="T86" fmla="*/ 40 w 175"/>
                <a:gd name="T87" fmla="*/ 217 h 267"/>
                <a:gd name="T88" fmla="*/ 27 w 175"/>
                <a:gd name="T89" fmla="*/ 202 h 267"/>
                <a:gd name="T90" fmla="*/ 17 w 175"/>
                <a:gd name="T91" fmla="*/ 186 h 267"/>
                <a:gd name="T92" fmla="*/ 9 w 175"/>
                <a:gd name="T93" fmla="*/ 167 h 267"/>
                <a:gd name="T94" fmla="*/ 2 w 175"/>
                <a:gd name="T95" fmla="*/ 146 h 267"/>
                <a:gd name="T96" fmla="*/ 0 w 175"/>
                <a:gd name="T97" fmla="*/ 121 h 267"/>
                <a:gd name="T98" fmla="*/ 1 w 175"/>
                <a:gd name="T99" fmla="*/ 95 h 267"/>
                <a:gd name="T100" fmla="*/ 8 w 175"/>
                <a:gd name="T101" fmla="*/ 67 h 267"/>
                <a:gd name="T102" fmla="*/ 18 w 175"/>
                <a:gd name="T103" fmla="*/ 34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8" y="0"/>
                  </a:lnTo>
                  <a:lnTo>
                    <a:pt x="44" y="3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4"/>
                  </a:lnTo>
                  <a:lnTo>
                    <a:pt x="140" y="68"/>
                  </a:lnTo>
                  <a:lnTo>
                    <a:pt x="153" y="85"/>
                  </a:lnTo>
                  <a:lnTo>
                    <a:pt x="165" y="103"/>
                  </a:lnTo>
                  <a:lnTo>
                    <a:pt x="171" y="124"/>
                  </a:lnTo>
                  <a:lnTo>
                    <a:pt x="175" y="146"/>
                  </a:lnTo>
                  <a:lnTo>
                    <a:pt x="175" y="170"/>
                  </a:lnTo>
                  <a:lnTo>
                    <a:pt x="169" y="196"/>
                  </a:lnTo>
                  <a:lnTo>
                    <a:pt x="157" y="226"/>
                  </a:lnTo>
                  <a:lnTo>
                    <a:pt x="139" y="257"/>
                  </a:lnTo>
                  <a:lnTo>
                    <a:pt x="140" y="255"/>
                  </a:lnTo>
                  <a:lnTo>
                    <a:pt x="143" y="246"/>
                  </a:lnTo>
                  <a:lnTo>
                    <a:pt x="147" y="234"/>
                  </a:lnTo>
                  <a:lnTo>
                    <a:pt x="149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7"/>
                  </a:lnTo>
                  <a:lnTo>
                    <a:pt x="138" y="135"/>
                  </a:lnTo>
                  <a:lnTo>
                    <a:pt x="125" y="113"/>
                  </a:lnTo>
                  <a:lnTo>
                    <a:pt x="126" y="117"/>
                  </a:lnTo>
                  <a:lnTo>
                    <a:pt x="129" y="126"/>
                  </a:lnTo>
                  <a:lnTo>
                    <a:pt x="132" y="139"/>
                  </a:lnTo>
                  <a:lnTo>
                    <a:pt x="136" y="157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5" y="222"/>
                  </a:lnTo>
                  <a:lnTo>
                    <a:pt x="129" y="244"/>
                  </a:lnTo>
                  <a:lnTo>
                    <a:pt x="117" y="267"/>
                  </a:lnTo>
                  <a:lnTo>
                    <a:pt x="114" y="265"/>
                  </a:lnTo>
                  <a:lnTo>
                    <a:pt x="109" y="264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39"/>
                  </a:lnTo>
                  <a:lnTo>
                    <a:pt x="53" y="229"/>
                  </a:lnTo>
                  <a:lnTo>
                    <a:pt x="40" y="217"/>
                  </a:lnTo>
                  <a:lnTo>
                    <a:pt x="27" y="202"/>
                  </a:lnTo>
                  <a:lnTo>
                    <a:pt x="17" y="186"/>
                  </a:lnTo>
                  <a:lnTo>
                    <a:pt x="9" y="167"/>
                  </a:lnTo>
                  <a:lnTo>
                    <a:pt x="2" y="146"/>
                  </a:lnTo>
                  <a:lnTo>
                    <a:pt x="0" y="121"/>
                  </a:lnTo>
                  <a:lnTo>
                    <a:pt x="1" y="95"/>
                  </a:lnTo>
                  <a:lnTo>
                    <a:pt x="8" y="67"/>
                  </a:lnTo>
                  <a:lnTo>
                    <a:pt x="18" y="3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19" name="任意多边形: 形状 28"/>
            <p:cNvSpPr/>
            <p:nvPr/>
          </p:nvSpPr>
          <p:spPr bwMode="auto">
            <a:xfrm>
              <a:off x="2157065" y="14993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4 w 177"/>
                <a:gd name="T5" fmla="*/ 9 h 256"/>
                <a:gd name="T6" fmla="*/ 157 w 177"/>
                <a:gd name="T7" fmla="*/ 18 h 256"/>
                <a:gd name="T8" fmla="*/ 163 w 177"/>
                <a:gd name="T9" fmla="*/ 31 h 256"/>
                <a:gd name="T10" fmla="*/ 167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4 h 256"/>
                <a:gd name="T20" fmla="*/ 174 w 177"/>
                <a:gd name="T21" fmla="*/ 144 h 256"/>
                <a:gd name="T22" fmla="*/ 169 w 177"/>
                <a:gd name="T23" fmla="*/ 165 h 256"/>
                <a:gd name="T24" fmla="*/ 159 w 177"/>
                <a:gd name="T25" fmla="*/ 185 h 256"/>
                <a:gd name="T26" fmla="*/ 146 w 177"/>
                <a:gd name="T27" fmla="*/ 203 h 256"/>
                <a:gd name="T28" fmla="*/ 129 w 177"/>
                <a:gd name="T29" fmla="*/ 220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3 w 177"/>
                <a:gd name="T41" fmla="*/ 244 h 256"/>
                <a:gd name="T42" fmla="*/ 76 w 177"/>
                <a:gd name="T43" fmla="*/ 235 h 256"/>
                <a:gd name="T44" fmla="*/ 90 w 177"/>
                <a:gd name="T45" fmla="*/ 224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8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5 h 256"/>
                <a:gd name="T66" fmla="*/ 63 w 177"/>
                <a:gd name="T67" fmla="*/ 229 h 256"/>
                <a:gd name="T68" fmla="*/ 42 w 177"/>
                <a:gd name="T69" fmla="*/ 240 h 256"/>
                <a:gd name="T70" fmla="*/ 20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8 h 256"/>
                <a:gd name="T90" fmla="*/ 9 w 177"/>
                <a:gd name="T91" fmla="*/ 107 h 256"/>
                <a:gd name="T92" fmla="*/ 20 w 177"/>
                <a:gd name="T93" fmla="*/ 86 h 256"/>
                <a:gd name="T94" fmla="*/ 35 w 177"/>
                <a:gd name="T95" fmla="*/ 67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5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4" y="9"/>
                  </a:lnTo>
                  <a:lnTo>
                    <a:pt x="157" y="18"/>
                  </a:lnTo>
                  <a:lnTo>
                    <a:pt x="163" y="31"/>
                  </a:lnTo>
                  <a:lnTo>
                    <a:pt x="167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4"/>
                  </a:lnTo>
                  <a:lnTo>
                    <a:pt x="174" y="144"/>
                  </a:lnTo>
                  <a:lnTo>
                    <a:pt x="169" y="165"/>
                  </a:lnTo>
                  <a:lnTo>
                    <a:pt x="159" y="185"/>
                  </a:lnTo>
                  <a:lnTo>
                    <a:pt x="146" y="203"/>
                  </a:lnTo>
                  <a:lnTo>
                    <a:pt x="129" y="220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3" y="244"/>
                  </a:lnTo>
                  <a:lnTo>
                    <a:pt x="76" y="235"/>
                  </a:lnTo>
                  <a:lnTo>
                    <a:pt x="90" y="224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8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5"/>
                  </a:lnTo>
                  <a:lnTo>
                    <a:pt x="63" y="229"/>
                  </a:lnTo>
                  <a:lnTo>
                    <a:pt x="42" y="240"/>
                  </a:lnTo>
                  <a:lnTo>
                    <a:pt x="20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8"/>
                  </a:lnTo>
                  <a:lnTo>
                    <a:pt x="9" y="107"/>
                  </a:lnTo>
                  <a:lnTo>
                    <a:pt x="20" y="86"/>
                  </a:lnTo>
                  <a:lnTo>
                    <a:pt x="35" y="67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0" name="任意多边形: 形状 29"/>
            <p:cNvSpPr/>
            <p:nvPr/>
          </p:nvSpPr>
          <p:spPr bwMode="auto">
            <a:xfrm>
              <a:off x="2596803" y="1775619"/>
              <a:ext cx="280988" cy="404813"/>
            </a:xfrm>
            <a:custGeom>
              <a:avLst/>
              <a:gdLst>
                <a:gd name="T0" fmla="*/ 149 w 177"/>
                <a:gd name="T1" fmla="*/ 0 h 255"/>
                <a:gd name="T2" fmla="*/ 151 w 177"/>
                <a:gd name="T3" fmla="*/ 2 h 255"/>
                <a:gd name="T4" fmla="*/ 153 w 177"/>
                <a:gd name="T5" fmla="*/ 8 h 255"/>
                <a:gd name="T6" fmla="*/ 157 w 177"/>
                <a:gd name="T7" fmla="*/ 17 h 255"/>
                <a:gd name="T8" fmla="*/ 162 w 177"/>
                <a:gd name="T9" fmla="*/ 30 h 255"/>
                <a:gd name="T10" fmla="*/ 166 w 177"/>
                <a:gd name="T11" fmla="*/ 46 h 255"/>
                <a:gd name="T12" fmla="*/ 170 w 177"/>
                <a:gd name="T13" fmla="*/ 63 h 255"/>
                <a:gd name="T14" fmla="*/ 174 w 177"/>
                <a:gd name="T15" fmla="*/ 82 h 255"/>
                <a:gd name="T16" fmla="*/ 177 w 177"/>
                <a:gd name="T17" fmla="*/ 102 h 255"/>
                <a:gd name="T18" fmla="*/ 177 w 177"/>
                <a:gd name="T19" fmla="*/ 122 h 255"/>
                <a:gd name="T20" fmla="*/ 174 w 177"/>
                <a:gd name="T21" fmla="*/ 143 h 255"/>
                <a:gd name="T22" fmla="*/ 168 w 177"/>
                <a:gd name="T23" fmla="*/ 164 h 255"/>
                <a:gd name="T24" fmla="*/ 159 w 177"/>
                <a:gd name="T25" fmla="*/ 183 h 255"/>
                <a:gd name="T26" fmla="*/ 146 w 177"/>
                <a:gd name="T27" fmla="*/ 203 h 255"/>
                <a:gd name="T28" fmla="*/ 127 w 177"/>
                <a:gd name="T29" fmla="*/ 220 h 255"/>
                <a:gd name="T30" fmla="*/ 105 w 177"/>
                <a:gd name="T31" fmla="*/ 234 h 255"/>
                <a:gd name="T32" fmla="*/ 77 w 177"/>
                <a:gd name="T33" fmla="*/ 246 h 255"/>
                <a:gd name="T34" fmla="*/ 42 w 177"/>
                <a:gd name="T35" fmla="*/ 255 h 255"/>
                <a:gd name="T36" fmla="*/ 44 w 177"/>
                <a:gd name="T37" fmla="*/ 253 h 255"/>
                <a:gd name="T38" fmla="*/ 51 w 177"/>
                <a:gd name="T39" fmla="*/ 250 h 255"/>
                <a:gd name="T40" fmla="*/ 62 w 177"/>
                <a:gd name="T41" fmla="*/ 244 h 255"/>
                <a:gd name="T42" fmla="*/ 75 w 177"/>
                <a:gd name="T43" fmla="*/ 235 h 255"/>
                <a:gd name="T44" fmla="*/ 90 w 177"/>
                <a:gd name="T45" fmla="*/ 222 h 255"/>
                <a:gd name="T46" fmla="*/ 104 w 177"/>
                <a:gd name="T47" fmla="*/ 208 h 255"/>
                <a:gd name="T48" fmla="*/ 116 w 177"/>
                <a:gd name="T49" fmla="*/ 190 h 255"/>
                <a:gd name="T50" fmla="*/ 126 w 177"/>
                <a:gd name="T51" fmla="*/ 169 h 255"/>
                <a:gd name="T52" fmla="*/ 133 w 177"/>
                <a:gd name="T53" fmla="*/ 143 h 255"/>
                <a:gd name="T54" fmla="*/ 131 w 177"/>
                <a:gd name="T55" fmla="*/ 147 h 255"/>
                <a:gd name="T56" fmla="*/ 127 w 177"/>
                <a:gd name="T57" fmla="*/ 155 h 255"/>
                <a:gd name="T58" fmla="*/ 120 w 177"/>
                <a:gd name="T59" fmla="*/ 168 h 255"/>
                <a:gd name="T60" fmla="*/ 109 w 177"/>
                <a:gd name="T61" fmla="*/ 182 h 255"/>
                <a:gd name="T62" fmla="*/ 96 w 177"/>
                <a:gd name="T63" fmla="*/ 198 h 255"/>
                <a:gd name="T64" fmla="*/ 81 w 177"/>
                <a:gd name="T65" fmla="*/ 213 h 255"/>
                <a:gd name="T66" fmla="*/ 62 w 177"/>
                <a:gd name="T67" fmla="*/ 227 h 255"/>
                <a:gd name="T68" fmla="*/ 42 w 177"/>
                <a:gd name="T69" fmla="*/ 239 h 255"/>
                <a:gd name="T70" fmla="*/ 18 w 177"/>
                <a:gd name="T71" fmla="*/ 246 h 255"/>
                <a:gd name="T72" fmla="*/ 18 w 177"/>
                <a:gd name="T73" fmla="*/ 243 h 255"/>
                <a:gd name="T74" fmla="*/ 16 w 177"/>
                <a:gd name="T75" fmla="*/ 238 h 255"/>
                <a:gd name="T76" fmla="*/ 12 w 177"/>
                <a:gd name="T77" fmla="*/ 229 h 255"/>
                <a:gd name="T78" fmla="*/ 8 w 177"/>
                <a:gd name="T79" fmla="*/ 216 h 255"/>
                <a:gd name="T80" fmla="*/ 4 w 177"/>
                <a:gd name="T81" fmla="*/ 201 h 255"/>
                <a:gd name="T82" fmla="*/ 1 w 177"/>
                <a:gd name="T83" fmla="*/ 185 h 255"/>
                <a:gd name="T84" fmla="*/ 0 w 177"/>
                <a:gd name="T85" fmla="*/ 166 h 255"/>
                <a:gd name="T86" fmla="*/ 0 w 177"/>
                <a:gd name="T87" fmla="*/ 147 h 255"/>
                <a:gd name="T88" fmla="*/ 3 w 177"/>
                <a:gd name="T89" fmla="*/ 126 h 255"/>
                <a:gd name="T90" fmla="*/ 9 w 177"/>
                <a:gd name="T91" fmla="*/ 105 h 255"/>
                <a:gd name="T92" fmla="*/ 19 w 177"/>
                <a:gd name="T93" fmla="*/ 86 h 255"/>
                <a:gd name="T94" fmla="*/ 34 w 177"/>
                <a:gd name="T95" fmla="*/ 65 h 255"/>
                <a:gd name="T96" fmla="*/ 55 w 177"/>
                <a:gd name="T97" fmla="*/ 47 h 255"/>
                <a:gd name="T98" fmla="*/ 79 w 177"/>
                <a:gd name="T99" fmla="*/ 29 h 255"/>
                <a:gd name="T100" fmla="*/ 110 w 177"/>
                <a:gd name="T101" fmla="*/ 13 h 255"/>
                <a:gd name="T102" fmla="*/ 149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49" y="0"/>
                  </a:moveTo>
                  <a:lnTo>
                    <a:pt x="151" y="2"/>
                  </a:lnTo>
                  <a:lnTo>
                    <a:pt x="153" y="8"/>
                  </a:lnTo>
                  <a:lnTo>
                    <a:pt x="157" y="17"/>
                  </a:lnTo>
                  <a:lnTo>
                    <a:pt x="162" y="30"/>
                  </a:lnTo>
                  <a:lnTo>
                    <a:pt x="166" y="46"/>
                  </a:lnTo>
                  <a:lnTo>
                    <a:pt x="170" y="63"/>
                  </a:lnTo>
                  <a:lnTo>
                    <a:pt x="174" y="82"/>
                  </a:lnTo>
                  <a:lnTo>
                    <a:pt x="177" y="102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8" y="164"/>
                  </a:lnTo>
                  <a:lnTo>
                    <a:pt x="159" y="183"/>
                  </a:lnTo>
                  <a:lnTo>
                    <a:pt x="146" y="203"/>
                  </a:lnTo>
                  <a:lnTo>
                    <a:pt x="127" y="220"/>
                  </a:lnTo>
                  <a:lnTo>
                    <a:pt x="105" y="234"/>
                  </a:lnTo>
                  <a:lnTo>
                    <a:pt x="77" y="246"/>
                  </a:lnTo>
                  <a:lnTo>
                    <a:pt x="42" y="255"/>
                  </a:lnTo>
                  <a:lnTo>
                    <a:pt x="44" y="253"/>
                  </a:lnTo>
                  <a:lnTo>
                    <a:pt x="51" y="250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2"/>
                  </a:lnTo>
                  <a:lnTo>
                    <a:pt x="104" y="208"/>
                  </a:lnTo>
                  <a:lnTo>
                    <a:pt x="116" y="190"/>
                  </a:lnTo>
                  <a:lnTo>
                    <a:pt x="126" y="169"/>
                  </a:lnTo>
                  <a:lnTo>
                    <a:pt x="133" y="143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8"/>
                  </a:lnTo>
                  <a:lnTo>
                    <a:pt x="81" y="213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18" y="246"/>
                  </a:lnTo>
                  <a:lnTo>
                    <a:pt x="18" y="243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6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3" y="126"/>
                  </a:lnTo>
                  <a:lnTo>
                    <a:pt x="9" y="105"/>
                  </a:lnTo>
                  <a:lnTo>
                    <a:pt x="19" y="86"/>
                  </a:lnTo>
                  <a:lnTo>
                    <a:pt x="34" y="65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0" y="13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1" name="任意多边形: 形状 30"/>
            <p:cNvSpPr/>
            <p:nvPr/>
          </p:nvSpPr>
          <p:spPr bwMode="auto">
            <a:xfrm>
              <a:off x="2987328" y="1288256"/>
              <a:ext cx="279400" cy="422275"/>
            </a:xfrm>
            <a:custGeom>
              <a:avLst/>
              <a:gdLst>
                <a:gd name="T0" fmla="*/ 35 w 176"/>
                <a:gd name="T1" fmla="*/ 0 h 266"/>
                <a:gd name="T2" fmla="*/ 37 w 176"/>
                <a:gd name="T3" fmla="*/ 1 h 266"/>
                <a:gd name="T4" fmla="*/ 44 w 176"/>
                <a:gd name="T5" fmla="*/ 4 h 266"/>
                <a:gd name="T6" fmla="*/ 53 w 176"/>
                <a:gd name="T7" fmla="*/ 7 h 266"/>
                <a:gd name="T8" fmla="*/ 66 w 176"/>
                <a:gd name="T9" fmla="*/ 13 h 266"/>
                <a:gd name="T10" fmla="*/ 80 w 176"/>
                <a:gd name="T11" fmla="*/ 20 h 266"/>
                <a:gd name="T12" fmla="*/ 95 w 176"/>
                <a:gd name="T13" fmla="*/ 29 h 266"/>
                <a:gd name="T14" fmla="*/ 110 w 176"/>
                <a:gd name="T15" fmla="*/ 40 h 266"/>
                <a:gd name="T16" fmla="*/ 126 w 176"/>
                <a:gd name="T17" fmla="*/ 53 h 266"/>
                <a:gd name="T18" fmla="*/ 141 w 176"/>
                <a:gd name="T19" fmla="*/ 68 h 266"/>
                <a:gd name="T20" fmla="*/ 154 w 176"/>
                <a:gd name="T21" fmla="*/ 84 h 266"/>
                <a:gd name="T22" fmla="*/ 165 w 176"/>
                <a:gd name="T23" fmla="*/ 103 h 266"/>
                <a:gd name="T24" fmla="*/ 173 w 176"/>
                <a:gd name="T25" fmla="*/ 123 h 266"/>
                <a:gd name="T26" fmla="*/ 176 w 176"/>
                <a:gd name="T27" fmla="*/ 146 h 266"/>
                <a:gd name="T28" fmla="*/ 175 w 176"/>
                <a:gd name="T29" fmla="*/ 171 h 266"/>
                <a:gd name="T30" fmla="*/ 170 w 176"/>
                <a:gd name="T31" fmla="*/ 197 h 266"/>
                <a:gd name="T32" fmla="*/ 158 w 176"/>
                <a:gd name="T33" fmla="*/ 225 h 266"/>
                <a:gd name="T34" fmla="*/ 140 w 176"/>
                <a:gd name="T35" fmla="*/ 257 h 266"/>
                <a:gd name="T36" fmla="*/ 140 w 176"/>
                <a:gd name="T37" fmla="*/ 254 h 266"/>
                <a:gd name="T38" fmla="*/ 143 w 176"/>
                <a:gd name="T39" fmla="*/ 246 h 266"/>
                <a:gd name="T40" fmla="*/ 147 w 176"/>
                <a:gd name="T41" fmla="*/ 235 h 266"/>
                <a:gd name="T42" fmla="*/ 149 w 176"/>
                <a:gd name="T43" fmla="*/ 219 h 266"/>
                <a:gd name="T44" fmla="*/ 150 w 176"/>
                <a:gd name="T45" fmla="*/ 201 h 266"/>
                <a:gd name="T46" fmla="*/ 150 w 176"/>
                <a:gd name="T47" fmla="*/ 180 h 266"/>
                <a:gd name="T48" fmla="*/ 147 w 176"/>
                <a:gd name="T49" fmla="*/ 158 h 266"/>
                <a:gd name="T50" fmla="*/ 139 w 176"/>
                <a:gd name="T51" fmla="*/ 136 h 266"/>
                <a:gd name="T52" fmla="*/ 126 w 176"/>
                <a:gd name="T53" fmla="*/ 114 h 266"/>
                <a:gd name="T54" fmla="*/ 127 w 176"/>
                <a:gd name="T55" fmla="*/ 116 h 266"/>
                <a:gd name="T56" fmla="*/ 130 w 176"/>
                <a:gd name="T57" fmla="*/ 126 h 266"/>
                <a:gd name="T58" fmla="*/ 132 w 176"/>
                <a:gd name="T59" fmla="*/ 140 h 266"/>
                <a:gd name="T60" fmla="*/ 136 w 176"/>
                <a:gd name="T61" fmla="*/ 158 h 266"/>
                <a:gd name="T62" fmla="*/ 137 w 176"/>
                <a:gd name="T63" fmla="*/ 177 h 266"/>
                <a:gd name="T64" fmla="*/ 137 w 176"/>
                <a:gd name="T65" fmla="*/ 200 h 266"/>
                <a:gd name="T66" fmla="*/ 135 w 176"/>
                <a:gd name="T67" fmla="*/ 223 h 266"/>
                <a:gd name="T68" fmla="*/ 128 w 176"/>
                <a:gd name="T69" fmla="*/ 245 h 266"/>
                <a:gd name="T70" fmla="*/ 117 w 176"/>
                <a:gd name="T71" fmla="*/ 266 h 266"/>
                <a:gd name="T72" fmla="*/ 115 w 176"/>
                <a:gd name="T73" fmla="*/ 266 h 266"/>
                <a:gd name="T74" fmla="*/ 109 w 176"/>
                <a:gd name="T75" fmla="*/ 263 h 266"/>
                <a:gd name="T76" fmla="*/ 101 w 176"/>
                <a:gd name="T77" fmla="*/ 261 h 266"/>
                <a:gd name="T78" fmla="*/ 91 w 176"/>
                <a:gd name="T79" fmla="*/ 255 h 266"/>
                <a:gd name="T80" fmla="*/ 79 w 176"/>
                <a:gd name="T81" fmla="*/ 248 h 266"/>
                <a:gd name="T82" fmla="*/ 66 w 176"/>
                <a:gd name="T83" fmla="*/ 240 h 266"/>
                <a:gd name="T84" fmla="*/ 53 w 176"/>
                <a:gd name="T85" fmla="*/ 229 h 266"/>
                <a:gd name="T86" fmla="*/ 40 w 176"/>
                <a:gd name="T87" fmla="*/ 216 h 266"/>
                <a:gd name="T88" fmla="*/ 28 w 176"/>
                <a:gd name="T89" fmla="*/ 202 h 266"/>
                <a:gd name="T90" fmla="*/ 17 w 176"/>
                <a:gd name="T91" fmla="*/ 185 h 266"/>
                <a:gd name="T92" fmla="*/ 9 w 176"/>
                <a:gd name="T93" fmla="*/ 167 h 266"/>
                <a:gd name="T94" fmla="*/ 2 w 176"/>
                <a:gd name="T95" fmla="*/ 145 h 266"/>
                <a:gd name="T96" fmla="*/ 0 w 176"/>
                <a:gd name="T97" fmla="*/ 122 h 266"/>
                <a:gd name="T98" fmla="*/ 1 w 176"/>
                <a:gd name="T99" fmla="*/ 96 h 266"/>
                <a:gd name="T100" fmla="*/ 7 w 176"/>
                <a:gd name="T101" fmla="*/ 66 h 266"/>
                <a:gd name="T102" fmla="*/ 18 w 176"/>
                <a:gd name="T103" fmla="*/ 35 h 266"/>
                <a:gd name="T104" fmla="*/ 35 w 176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66">
                  <a:moveTo>
                    <a:pt x="35" y="0"/>
                  </a:moveTo>
                  <a:lnTo>
                    <a:pt x="37" y="1"/>
                  </a:lnTo>
                  <a:lnTo>
                    <a:pt x="44" y="4"/>
                  </a:lnTo>
                  <a:lnTo>
                    <a:pt x="53" y="7"/>
                  </a:lnTo>
                  <a:lnTo>
                    <a:pt x="66" y="13"/>
                  </a:lnTo>
                  <a:lnTo>
                    <a:pt x="80" y="20"/>
                  </a:lnTo>
                  <a:lnTo>
                    <a:pt x="95" y="29"/>
                  </a:lnTo>
                  <a:lnTo>
                    <a:pt x="110" y="40"/>
                  </a:lnTo>
                  <a:lnTo>
                    <a:pt x="126" y="53"/>
                  </a:lnTo>
                  <a:lnTo>
                    <a:pt x="141" y="68"/>
                  </a:lnTo>
                  <a:lnTo>
                    <a:pt x="154" y="84"/>
                  </a:lnTo>
                  <a:lnTo>
                    <a:pt x="165" y="103"/>
                  </a:lnTo>
                  <a:lnTo>
                    <a:pt x="173" y="123"/>
                  </a:lnTo>
                  <a:lnTo>
                    <a:pt x="176" y="146"/>
                  </a:lnTo>
                  <a:lnTo>
                    <a:pt x="175" y="171"/>
                  </a:lnTo>
                  <a:lnTo>
                    <a:pt x="170" y="197"/>
                  </a:lnTo>
                  <a:lnTo>
                    <a:pt x="158" y="225"/>
                  </a:lnTo>
                  <a:lnTo>
                    <a:pt x="140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49" y="219"/>
                  </a:lnTo>
                  <a:lnTo>
                    <a:pt x="150" y="201"/>
                  </a:lnTo>
                  <a:lnTo>
                    <a:pt x="150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7" y="116"/>
                  </a:lnTo>
                  <a:lnTo>
                    <a:pt x="130" y="126"/>
                  </a:lnTo>
                  <a:lnTo>
                    <a:pt x="132" y="140"/>
                  </a:lnTo>
                  <a:lnTo>
                    <a:pt x="136" y="158"/>
                  </a:lnTo>
                  <a:lnTo>
                    <a:pt x="137" y="177"/>
                  </a:lnTo>
                  <a:lnTo>
                    <a:pt x="137" y="200"/>
                  </a:lnTo>
                  <a:lnTo>
                    <a:pt x="135" y="223"/>
                  </a:lnTo>
                  <a:lnTo>
                    <a:pt x="128" y="245"/>
                  </a:lnTo>
                  <a:lnTo>
                    <a:pt x="117" y="266"/>
                  </a:lnTo>
                  <a:lnTo>
                    <a:pt x="115" y="266"/>
                  </a:lnTo>
                  <a:lnTo>
                    <a:pt x="109" y="263"/>
                  </a:lnTo>
                  <a:lnTo>
                    <a:pt x="101" y="261"/>
                  </a:lnTo>
                  <a:lnTo>
                    <a:pt x="91" y="255"/>
                  </a:lnTo>
                  <a:lnTo>
                    <a:pt x="79" y="248"/>
                  </a:lnTo>
                  <a:lnTo>
                    <a:pt x="66" y="240"/>
                  </a:lnTo>
                  <a:lnTo>
                    <a:pt x="53" y="229"/>
                  </a:lnTo>
                  <a:lnTo>
                    <a:pt x="40" y="216"/>
                  </a:lnTo>
                  <a:lnTo>
                    <a:pt x="28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7" y="66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2" name="任意多边形: 形状 31"/>
            <p:cNvSpPr/>
            <p:nvPr/>
          </p:nvSpPr>
          <p:spPr bwMode="auto">
            <a:xfrm>
              <a:off x="2904778" y="2055019"/>
              <a:ext cx="277813" cy="423863"/>
            </a:xfrm>
            <a:custGeom>
              <a:avLst/>
              <a:gdLst>
                <a:gd name="T0" fmla="*/ 35 w 175"/>
                <a:gd name="T1" fmla="*/ 0 h 267"/>
                <a:gd name="T2" fmla="*/ 36 w 175"/>
                <a:gd name="T3" fmla="*/ 1 h 267"/>
                <a:gd name="T4" fmla="*/ 43 w 175"/>
                <a:gd name="T5" fmla="*/ 3 h 267"/>
                <a:gd name="T6" fmla="*/ 53 w 175"/>
                <a:gd name="T7" fmla="*/ 7 h 267"/>
                <a:gd name="T8" fmla="*/ 65 w 175"/>
                <a:gd name="T9" fmla="*/ 13 h 267"/>
                <a:gd name="T10" fmla="*/ 79 w 175"/>
                <a:gd name="T11" fmla="*/ 20 h 267"/>
                <a:gd name="T12" fmla="*/ 95 w 175"/>
                <a:gd name="T13" fmla="*/ 29 h 267"/>
                <a:gd name="T14" fmla="*/ 110 w 175"/>
                <a:gd name="T15" fmla="*/ 41 h 267"/>
                <a:gd name="T16" fmla="*/ 126 w 175"/>
                <a:gd name="T17" fmla="*/ 53 h 267"/>
                <a:gd name="T18" fmla="*/ 140 w 175"/>
                <a:gd name="T19" fmla="*/ 68 h 267"/>
                <a:gd name="T20" fmla="*/ 153 w 175"/>
                <a:gd name="T21" fmla="*/ 84 h 267"/>
                <a:gd name="T22" fmla="*/ 163 w 175"/>
                <a:gd name="T23" fmla="*/ 103 h 267"/>
                <a:gd name="T24" fmla="*/ 171 w 175"/>
                <a:gd name="T25" fmla="*/ 123 h 267"/>
                <a:gd name="T26" fmla="*/ 175 w 175"/>
                <a:gd name="T27" fmla="*/ 146 h 267"/>
                <a:gd name="T28" fmla="*/ 174 w 175"/>
                <a:gd name="T29" fmla="*/ 171 h 267"/>
                <a:gd name="T30" fmla="*/ 169 w 175"/>
                <a:gd name="T31" fmla="*/ 197 h 267"/>
                <a:gd name="T32" fmla="*/ 157 w 175"/>
                <a:gd name="T33" fmla="*/ 225 h 267"/>
                <a:gd name="T34" fmla="*/ 139 w 175"/>
                <a:gd name="T35" fmla="*/ 257 h 267"/>
                <a:gd name="T36" fmla="*/ 140 w 175"/>
                <a:gd name="T37" fmla="*/ 254 h 267"/>
                <a:gd name="T38" fmla="*/ 143 w 175"/>
                <a:gd name="T39" fmla="*/ 246 h 267"/>
                <a:gd name="T40" fmla="*/ 145 w 175"/>
                <a:gd name="T41" fmla="*/ 235 h 267"/>
                <a:gd name="T42" fmla="*/ 148 w 175"/>
                <a:gd name="T43" fmla="*/ 219 h 267"/>
                <a:gd name="T44" fmla="*/ 150 w 175"/>
                <a:gd name="T45" fmla="*/ 201 h 267"/>
                <a:gd name="T46" fmla="*/ 149 w 175"/>
                <a:gd name="T47" fmla="*/ 180 h 267"/>
                <a:gd name="T48" fmla="*/ 145 w 175"/>
                <a:gd name="T49" fmla="*/ 158 h 267"/>
                <a:gd name="T50" fmla="*/ 137 w 175"/>
                <a:gd name="T51" fmla="*/ 136 h 267"/>
                <a:gd name="T52" fmla="*/ 124 w 175"/>
                <a:gd name="T53" fmla="*/ 114 h 267"/>
                <a:gd name="T54" fmla="*/ 126 w 175"/>
                <a:gd name="T55" fmla="*/ 116 h 267"/>
                <a:gd name="T56" fmla="*/ 128 w 175"/>
                <a:gd name="T57" fmla="*/ 125 h 267"/>
                <a:gd name="T58" fmla="*/ 132 w 175"/>
                <a:gd name="T59" fmla="*/ 140 h 267"/>
                <a:gd name="T60" fmla="*/ 135 w 175"/>
                <a:gd name="T61" fmla="*/ 158 h 267"/>
                <a:gd name="T62" fmla="*/ 137 w 175"/>
                <a:gd name="T63" fmla="*/ 177 h 267"/>
                <a:gd name="T64" fmla="*/ 137 w 175"/>
                <a:gd name="T65" fmla="*/ 199 h 267"/>
                <a:gd name="T66" fmla="*/ 134 w 175"/>
                <a:gd name="T67" fmla="*/ 223 h 267"/>
                <a:gd name="T68" fmla="*/ 127 w 175"/>
                <a:gd name="T69" fmla="*/ 245 h 267"/>
                <a:gd name="T70" fmla="*/ 115 w 175"/>
                <a:gd name="T71" fmla="*/ 267 h 267"/>
                <a:gd name="T72" fmla="*/ 114 w 175"/>
                <a:gd name="T73" fmla="*/ 266 h 267"/>
                <a:gd name="T74" fmla="*/ 109 w 175"/>
                <a:gd name="T75" fmla="*/ 263 h 267"/>
                <a:gd name="T76" fmla="*/ 101 w 175"/>
                <a:gd name="T77" fmla="*/ 260 h 267"/>
                <a:gd name="T78" fmla="*/ 91 w 175"/>
                <a:gd name="T79" fmla="*/ 255 h 267"/>
                <a:gd name="T80" fmla="*/ 78 w 175"/>
                <a:gd name="T81" fmla="*/ 249 h 267"/>
                <a:gd name="T82" fmla="*/ 65 w 175"/>
                <a:gd name="T83" fmla="*/ 240 h 267"/>
                <a:gd name="T84" fmla="*/ 52 w 175"/>
                <a:gd name="T85" fmla="*/ 229 h 267"/>
                <a:gd name="T86" fmla="*/ 39 w 175"/>
                <a:gd name="T87" fmla="*/ 216 h 267"/>
                <a:gd name="T88" fmla="*/ 27 w 175"/>
                <a:gd name="T89" fmla="*/ 202 h 267"/>
                <a:gd name="T90" fmla="*/ 17 w 175"/>
                <a:gd name="T91" fmla="*/ 185 h 267"/>
                <a:gd name="T92" fmla="*/ 7 w 175"/>
                <a:gd name="T93" fmla="*/ 167 h 267"/>
                <a:gd name="T94" fmla="*/ 2 w 175"/>
                <a:gd name="T95" fmla="*/ 145 h 267"/>
                <a:gd name="T96" fmla="*/ 0 w 175"/>
                <a:gd name="T97" fmla="*/ 122 h 267"/>
                <a:gd name="T98" fmla="*/ 1 w 175"/>
                <a:gd name="T99" fmla="*/ 96 h 267"/>
                <a:gd name="T100" fmla="*/ 6 w 175"/>
                <a:gd name="T101" fmla="*/ 67 h 267"/>
                <a:gd name="T102" fmla="*/ 18 w 175"/>
                <a:gd name="T103" fmla="*/ 35 h 267"/>
                <a:gd name="T104" fmla="*/ 35 w 175"/>
                <a:gd name="T105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7">
                  <a:moveTo>
                    <a:pt x="35" y="0"/>
                  </a:moveTo>
                  <a:lnTo>
                    <a:pt x="36" y="1"/>
                  </a:lnTo>
                  <a:lnTo>
                    <a:pt x="43" y="3"/>
                  </a:lnTo>
                  <a:lnTo>
                    <a:pt x="53" y="7"/>
                  </a:lnTo>
                  <a:lnTo>
                    <a:pt x="65" y="13"/>
                  </a:lnTo>
                  <a:lnTo>
                    <a:pt x="79" y="20"/>
                  </a:lnTo>
                  <a:lnTo>
                    <a:pt x="95" y="29"/>
                  </a:lnTo>
                  <a:lnTo>
                    <a:pt x="110" y="41"/>
                  </a:lnTo>
                  <a:lnTo>
                    <a:pt x="126" y="53"/>
                  </a:lnTo>
                  <a:lnTo>
                    <a:pt x="140" y="68"/>
                  </a:lnTo>
                  <a:lnTo>
                    <a:pt x="153" y="84"/>
                  </a:lnTo>
                  <a:lnTo>
                    <a:pt x="163" y="103"/>
                  </a:lnTo>
                  <a:lnTo>
                    <a:pt x="171" y="123"/>
                  </a:lnTo>
                  <a:lnTo>
                    <a:pt x="175" y="146"/>
                  </a:lnTo>
                  <a:lnTo>
                    <a:pt x="174" y="171"/>
                  </a:lnTo>
                  <a:lnTo>
                    <a:pt x="169" y="197"/>
                  </a:lnTo>
                  <a:lnTo>
                    <a:pt x="157" y="225"/>
                  </a:lnTo>
                  <a:lnTo>
                    <a:pt x="139" y="257"/>
                  </a:lnTo>
                  <a:lnTo>
                    <a:pt x="140" y="254"/>
                  </a:lnTo>
                  <a:lnTo>
                    <a:pt x="143" y="246"/>
                  </a:lnTo>
                  <a:lnTo>
                    <a:pt x="145" y="235"/>
                  </a:lnTo>
                  <a:lnTo>
                    <a:pt x="148" y="219"/>
                  </a:lnTo>
                  <a:lnTo>
                    <a:pt x="150" y="201"/>
                  </a:lnTo>
                  <a:lnTo>
                    <a:pt x="149" y="180"/>
                  </a:lnTo>
                  <a:lnTo>
                    <a:pt x="145" y="158"/>
                  </a:lnTo>
                  <a:lnTo>
                    <a:pt x="137" y="136"/>
                  </a:lnTo>
                  <a:lnTo>
                    <a:pt x="124" y="114"/>
                  </a:lnTo>
                  <a:lnTo>
                    <a:pt x="126" y="116"/>
                  </a:lnTo>
                  <a:lnTo>
                    <a:pt x="128" y="125"/>
                  </a:lnTo>
                  <a:lnTo>
                    <a:pt x="132" y="140"/>
                  </a:lnTo>
                  <a:lnTo>
                    <a:pt x="135" y="158"/>
                  </a:lnTo>
                  <a:lnTo>
                    <a:pt x="137" y="177"/>
                  </a:lnTo>
                  <a:lnTo>
                    <a:pt x="137" y="199"/>
                  </a:lnTo>
                  <a:lnTo>
                    <a:pt x="134" y="223"/>
                  </a:lnTo>
                  <a:lnTo>
                    <a:pt x="127" y="245"/>
                  </a:lnTo>
                  <a:lnTo>
                    <a:pt x="115" y="267"/>
                  </a:lnTo>
                  <a:lnTo>
                    <a:pt x="114" y="266"/>
                  </a:lnTo>
                  <a:lnTo>
                    <a:pt x="109" y="263"/>
                  </a:lnTo>
                  <a:lnTo>
                    <a:pt x="101" y="260"/>
                  </a:lnTo>
                  <a:lnTo>
                    <a:pt x="91" y="255"/>
                  </a:lnTo>
                  <a:lnTo>
                    <a:pt x="78" y="249"/>
                  </a:lnTo>
                  <a:lnTo>
                    <a:pt x="65" y="240"/>
                  </a:lnTo>
                  <a:lnTo>
                    <a:pt x="52" y="229"/>
                  </a:lnTo>
                  <a:lnTo>
                    <a:pt x="39" y="216"/>
                  </a:lnTo>
                  <a:lnTo>
                    <a:pt x="27" y="202"/>
                  </a:lnTo>
                  <a:lnTo>
                    <a:pt x="17" y="185"/>
                  </a:lnTo>
                  <a:lnTo>
                    <a:pt x="7" y="167"/>
                  </a:lnTo>
                  <a:lnTo>
                    <a:pt x="2" y="145"/>
                  </a:lnTo>
                  <a:lnTo>
                    <a:pt x="0" y="122"/>
                  </a:lnTo>
                  <a:lnTo>
                    <a:pt x="1" y="96"/>
                  </a:lnTo>
                  <a:lnTo>
                    <a:pt x="6" y="67"/>
                  </a:lnTo>
                  <a:lnTo>
                    <a:pt x="18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3" name="任意多边形: 形状 32"/>
            <p:cNvSpPr/>
            <p:nvPr/>
          </p:nvSpPr>
          <p:spPr bwMode="auto">
            <a:xfrm>
              <a:off x="3512790" y="1194594"/>
              <a:ext cx="280988" cy="406400"/>
            </a:xfrm>
            <a:custGeom>
              <a:avLst/>
              <a:gdLst>
                <a:gd name="T0" fmla="*/ 150 w 177"/>
                <a:gd name="T1" fmla="*/ 0 h 256"/>
                <a:gd name="T2" fmla="*/ 151 w 177"/>
                <a:gd name="T3" fmla="*/ 3 h 256"/>
                <a:gd name="T4" fmla="*/ 153 w 177"/>
                <a:gd name="T5" fmla="*/ 8 h 256"/>
                <a:gd name="T6" fmla="*/ 157 w 177"/>
                <a:gd name="T7" fmla="*/ 18 h 256"/>
                <a:gd name="T8" fmla="*/ 163 w 177"/>
                <a:gd name="T9" fmla="*/ 30 h 256"/>
                <a:gd name="T10" fmla="*/ 168 w 177"/>
                <a:gd name="T11" fmla="*/ 46 h 256"/>
                <a:gd name="T12" fmla="*/ 172 w 177"/>
                <a:gd name="T13" fmla="*/ 63 h 256"/>
                <a:gd name="T14" fmla="*/ 174 w 177"/>
                <a:gd name="T15" fmla="*/ 82 h 256"/>
                <a:gd name="T16" fmla="*/ 177 w 177"/>
                <a:gd name="T17" fmla="*/ 101 h 256"/>
                <a:gd name="T18" fmla="*/ 177 w 177"/>
                <a:gd name="T19" fmla="*/ 122 h 256"/>
                <a:gd name="T20" fmla="*/ 174 w 177"/>
                <a:gd name="T21" fmla="*/ 143 h 256"/>
                <a:gd name="T22" fmla="*/ 169 w 177"/>
                <a:gd name="T23" fmla="*/ 164 h 256"/>
                <a:gd name="T24" fmla="*/ 160 w 177"/>
                <a:gd name="T25" fmla="*/ 183 h 256"/>
                <a:gd name="T26" fmla="*/ 147 w 177"/>
                <a:gd name="T27" fmla="*/ 203 h 256"/>
                <a:gd name="T28" fmla="*/ 129 w 177"/>
                <a:gd name="T29" fmla="*/ 220 h 256"/>
                <a:gd name="T30" fmla="*/ 105 w 177"/>
                <a:gd name="T31" fmla="*/ 234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8 h 256"/>
                <a:gd name="T48" fmla="*/ 117 w 177"/>
                <a:gd name="T49" fmla="*/ 190 h 256"/>
                <a:gd name="T50" fmla="*/ 127 w 177"/>
                <a:gd name="T51" fmla="*/ 169 h 256"/>
                <a:gd name="T52" fmla="*/ 134 w 177"/>
                <a:gd name="T53" fmla="*/ 144 h 256"/>
                <a:gd name="T54" fmla="*/ 131 w 177"/>
                <a:gd name="T55" fmla="*/ 147 h 256"/>
                <a:gd name="T56" fmla="*/ 127 w 177"/>
                <a:gd name="T57" fmla="*/ 155 h 256"/>
                <a:gd name="T58" fmla="*/ 120 w 177"/>
                <a:gd name="T59" fmla="*/ 168 h 256"/>
                <a:gd name="T60" fmla="*/ 109 w 177"/>
                <a:gd name="T61" fmla="*/ 182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7 h 256"/>
                <a:gd name="T68" fmla="*/ 42 w 177"/>
                <a:gd name="T69" fmla="*/ 239 h 256"/>
                <a:gd name="T70" fmla="*/ 20 w 177"/>
                <a:gd name="T71" fmla="*/ 246 h 256"/>
                <a:gd name="T72" fmla="*/ 18 w 177"/>
                <a:gd name="T73" fmla="*/ 244 h 256"/>
                <a:gd name="T74" fmla="*/ 16 w 177"/>
                <a:gd name="T75" fmla="*/ 238 h 256"/>
                <a:gd name="T76" fmla="*/ 12 w 177"/>
                <a:gd name="T77" fmla="*/ 229 h 256"/>
                <a:gd name="T78" fmla="*/ 8 w 177"/>
                <a:gd name="T79" fmla="*/ 217 h 256"/>
                <a:gd name="T80" fmla="*/ 4 w 177"/>
                <a:gd name="T81" fmla="*/ 201 h 256"/>
                <a:gd name="T82" fmla="*/ 1 w 177"/>
                <a:gd name="T83" fmla="*/ 185 h 256"/>
                <a:gd name="T84" fmla="*/ 0 w 177"/>
                <a:gd name="T85" fmla="*/ 166 h 256"/>
                <a:gd name="T86" fmla="*/ 0 w 177"/>
                <a:gd name="T87" fmla="*/ 147 h 256"/>
                <a:gd name="T88" fmla="*/ 4 w 177"/>
                <a:gd name="T89" fmla="*/ 127 h 256"/>
                <a:gd name="T90" fmla="*/ 10 w 177"/>
                <a:gd name="T91" fmla="*/ 107 h 256"/>
                <a:gd name="T92" fmla="*/ 21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29 h 256"/>
                <a:gd name="T100" fmla="*/ 112 w 177"/>
                <a:gd name="T101" fmla="*/ 13 h 256"/>
                <a:gd name="T102" fmla="*/ 150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50" y="0"/>
                  </a:moveTo>
                  <a:lnTo>
                    <a:pt x="151" y="3"/>
                  </a:lnTo>
                  <a:lnTo>
                    <a:pt x="153" y="8"/>
                  </a:lnTo>
                  <a:lnTo>
                    <a:pt x="157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4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4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5" y="234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7" y="169"/>
                  </a:lnTo>
                  <a:lnTo>
                    <a:pt x="134" y="144"/>
                  </a:lnTo>
                  <a:lnTo>
                    <a:pt x="131" y="147"/>
                  </a:lnTo>
                  <a:lnTo>
                    <a:pt x="127" y="155"/>
                  </a:lnTo>
                  <a:lnTo>
                    <a:pt x="120" y="168"/>
                  </a:lnTo>
                  <a:lnTo>
                    <a:pt x="109" y="182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7"/>
                  </a:lnTo>
                  <a:lnTo>
                    <a:pt x="42" y="239"/>
                  </a:lnTo>
                  <a:lnTo>
                    <a:pt x="20" y="246"/>
                  </a:lnTo>
                  <a:lnTo>
                    <a:pt x="18" y="244"/>
                  </a:lnTo>
                  <a:lnTo>
                    <a:pt x="16" y="238"/>
                  </a:lnTo>
                  <a:lnTo>
                    <a:pt x="12" y="229"/>
                  </a:lnTo>
                  <a:lnTo>
                    <a:pt x="8" y="217"/>
                  </a:lnTo>
                  <a:lnTo>
                    <a:pt x="4" y="201"/>
                  </a:lnTo>
                  <a:lnTo>
                    <a:pt x="1" y="185"/>
                  </a:lnTo>
                  <a:lnTo>
                    <a:pt x="0" y="166"/>
                  </a:lnTo>
                  <a:lnTo>
                    <a:pt x="0" y="147"/>
                  </a:lnTo>
                  <a:lnTo>
                    <a:pt x="4" y="127"/>
                  </a:lnTo>
                  <a:lnTo>
                    <a:pt x="10" y="107"/>
                  </a:lnTo>
                  <a:lnTo>
                    <a:pt x="21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29"/>
                  </a:lnTo>
                  <a:lnTo>
                    <a:pt x="112" y="13"/>
                  </a:lnTo>
                  <a:lnTo>
                    <a:pt x="1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4" name="任意多边形: 形状 33"/>
            <p:cNvSpPr/>
            <p:nvPr/>
          </p:nvSpPr>
          <p:spPr bwMode="auto">
            <a:xfrm>
              <a:off x="3541365" y="1831181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0 w 267"/>
                <a:gd name="T5" fmla="*/ 7 h 176"/>
                <a:gd name="T6" fmla="*/ 232 w 267"/>
                <a:gd name="T7" fmla="*/ 19 h 176"/>
                <a:gd name="T8" fmla="*/ 267 w 267"/>
                <a:gd name="T9" fmla="*/ 35 h 176"/>
                <a:gd name="T10" fmla="*/ 265 w 267"/>
                <a:gd name="T11" fmla="*/ 37 h 176"/>
                <a:gd name="T12" fmla="*/ 263 w 267"/>
                <a:gd name="T13" fmla="*/ 43 h 176"/>
                <a:gd name="T14" fmla="*/ 259 w 267"/>
                <a:gd name="T15" fmla="*/ 54 h 176"/>
                <a:gd name="T16" fmla="*/ 254 w 267"/>
                <a:gd name="T17" fmla="*/ 65 h 176"/>
                <a:gd name="T18" fmla="*/ 246 w 267"/>
                <a:gd name="T19" fmla="*/ 80 h 176"/>
                <a:gd name="T20" fmla="*/ 237 w 267"/>
                <a:gd name="T21" fmla="*/ 94 h 176"/>
                <a:gd name="T22" fmla="*/ 226 w 267"/>
                <a:gd name="T23" fmla="*/ 111 h 176"/>
                <a:gd name="T24" fmla="*/ 213 w 267"/>
                <a:gd name="T25" fmla="*/ 126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4 h 176"/>
                <a:gd name="T32" fmla="*/ 143 w 267"/>
                <a:gd name="T33" fmla="*/ 172 h 176"/>
                <a:gd name="T34" fmla="*/ 121 w 267"/>
                <a:gd name="T35" fmla="*/ 176 h 176"/>
                <a:gd name="T36" fmla="*/ 96 w 267"/>
                <a:gd name="T37" fmla="*/ 174 h 176"/>
                <a:gd name="T38" fmla="*/ 69 w 267"/>
                <a:gd name="T39" fmla="*/ 169 h 176"/>
                <a:gd name="T40" fmla="*/ 41 w 267"/>
                <a:gd name="T41" fmla="*/ 157 h 176"/>
                <a:gd name="T42" fmla="*/ 9 w 267"/>
                <a:gd name="T43" fmla="*/ 139 h 176"/>
                <a:gd name="T44" fmla="*/ 12 w 267"/>
                <a:gd name="T45" fmla="*/ 141 h 176"/>
                <a:gd name="T46" fmla="*/ 20 w 267"/>
                <a:gd name="T47" fmla="*/ 143 h 176"/>
                <a:gd name="T48" fmla="*/ 31 w 267"/>
                <a:gd name="T49" fmla="*/ 146 h 176"/>
                <a:gd name="T50" fmla="*/ 48 w 267"/>
                <a:gd name="T51" fmla="*/ 148 h 176"/>
                <a:gd name="T52" fmla="*/ 67 w 267"/>
                <a:gd name="T53" fmla="*/ 150 h 176"/>
                <a:gd name="T54" fmla="*/ 87 w 267"/>
                <a:gd name="T55" fmla="*/ 150 h 176"/>
                <a:gd name="T56" fmla="*/ 108 w 267"/>
                <a:gd name="T57" fmla="*/ 146 h 176"/>
                <a:gd name="T58" fmla="*/ 130 w 267"/>
                <a:gd name="T59" fmla="*/ 138 h 176"/>
                <a:gd name="T60" fmla="*/ 152 w 267"/>
                <a:gd name="T61" fmla="*/ 125 h 176"/>
                <a:gd name="T62" fmla="*/ 150 w 267"/>
                <a:gd name="T63" fmla="*/ 126 h 176"/>
                <a:gd name="T64" fmla="*/ 141 w 267"/>
                <a:gd name="T65" fmla="*/ 129 h 176"/>
                <a:gd name="T66" fmla="*/ 126 w 267"/>
                <a:gd name="T67" fmla="*/ 131 h 176"/>
                <a:gd name="T68" fmla="*/ 109 w 267"/>
                <a:gd name="T69" fmla="*/ 135 h 176"/>
                <a:gd name="T70" fmla="*/ 89 w 267"/>
                <a:gd name="T71" fmla="*/ 138 h 176"/>
                <a:gd name="T72" fmla="*/ 67 w 267"/>
                <a:gd name="T73" fmla="*/ 138 h 176"/>
                <a:gd name="T74" fmla="*/ 43 w 267"/>
                <a:gd name="T75" fmla="*/ 134 h 176"/>
                <a:gd name="T76" fmla="*/ 21 w 267"/>
                <a:gd name="T77" fmla="*/ 128 h 176"/>
                <a:gd name="T78" fmla="*/ 0 w 267"/>
                <a:gd name="T79" fmla="*/ 116 h 176"/>
                <a:gd name="T80" fmla="*/ 0 w 267"/>
                <a:gd name="T81" fmla="*/ 115 h 176"/>
                <a:gd name="T82" fmla="*/ 3 w 267"/>
                <a:gd name="T83" fmla="*/ 109 h 176"/>
                <a:gd name="T84" fmla="*/ 7 w 267"/>
                <a:gd name="T85" fmla="*/ 100 h 176"/>
                <a:gd name="T86" fmla="*/ 12 w 267"/>
                <a:gd name="T87" fmla="*/ 90 h 176"/>
                <a:gd name="T88" fmla="*/ 18 w 267"/>
                <a:gd name="T89" fmla="*/ 78 h 176"/>
                <a:gd name="T90" fmla="*/ 26 w 267"/>
                <a:gd name="T91" fmla="*/ 65 h 176"/>
                <a:gd name="T92" fmla="*/ 37 w 267"/>
                <a:gd name="T93" fmla="*/ 52 h 176"/>
                <a:gd name="T94" fmla="*/ 50 w 267"/>
                <a:gd name="T95" fmla="*/ 39 h 176"/>
                <a:gd name="T96" fmla="*/ 64 w 267"/>
                <a:gd name="T97" fmla="*/ 28 h 176"/>
                <a:gd name="T98" fmla="*/ 81 w 267"/>
                <a:gd name="T99" fmla="*/ 17 h 176"/>
                <a:gd name="T100" fmla="*/ 100 w 267"/>
                <a:gd name="T101" fmla="*/ 8 h 176"/>
                <a:gd name="T102" fmla="*/ 121 w 267"/>
                <a:gd name="T103" fmla="*/ 3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0" y="7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5" y="37"/>
                  </a:lnTo>
                  <a:lnTo>
                    <a:pt x="263" y="43"/>
                  </a:lnTo>
                  <a:lnTo>
                    <a:pt x="259" y="54"/>
                  </a:lnTo>
                  <a:lnTo>
                    <a:pt x="254" y="65"/>
                  </a:lnTo>
                  <a:lnTo>
                    <a:pt x="246" y="80"/>
                  </a:lnTo>
                  <a:lnTo>
                    <a:pt x="237" y="94"/>
                  </a:lnTo>
                  <a:lnTo>
                    <a:pt x="226" y="111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4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6" y="174"/>
                  </a:lnTo>
                  <a:lnTo>
                    <a:pt x="69" y="169"/>
                  </a:lnTo>
                  <a:lnTo>
                    <a:pt x="41" y="157"/>
                  </a:lnTo>
                  <a:lnTo>
                    <a:pt x="9" y="139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1" y="146"/>
                  </a:lnTo>
                  <a:lnTo>
                    <a:pt x="48" y="148"/>
                  </a:lnTo>
                  <a:lnTo>
                    <a:pt x="67" y="150"/>
                  </a:lnTo>
                  <a:lnTo>
                    <a:pt x="87" y="150"/>
                  </a:lnTo>
                  <a:lnTo>
                    <a:pt x="108" y="146"/>
                  </a:lnTo>
                  <a:lnTo>
                    <a:pt x="130" y="138"/>
                  </a:lnTo>
                  <a:lnTo>
                    <a:pt x="152" y="125"/>
                  </a:lnTo>
                  <a:lnTo>
                    <a:pt x="150" y="126"/>
                  </a:lnTo>
                  <a:lnTo>
                    <a:pt x="141" y="129"/>
                  </a:lnTo>
                  <a:lnTo>
                    <a:pt x="126" y="131"/>
                  </a:lnTo>
                  <a:lnTo>
                    <a:pt x="109" y="135"/>
                  </a:lnTo>
                  <a:lnTo>
                    <a:pt x="89" y="138"/>
                  </a:lnTo>
                  <a:lnTo>
                    <a:pt x="67" y="138"/>
                  </a:lnTo>
                  <a:lnTo>
                    <a:pt x="43" y="134"/>
                  </a:lnTo>
                  <a:lnTo>
                    <a:pt x="21" y="128"/>
                  </a:lnTo>
                  <a:lnTo>
                    <a:pt x="0" y="116"/>
                  </a:lnTo>
                  <a:lnTo>
                    <a:pt x="0" y="115"/>
                  </a:lnTo>
                  <a:lnTo>
                    <a:pt x="3" y="109"/>
                  </a:lnTo>
                  <a:lnTo>
                    <a:pt x="7" y="100"/>
                  </a:lnTo>
                  <a:lnTo>
                    <a:pt x="12" y="90"/>
                  </a:lnTo>
                  <a:lnTo>
                    <a:pt x="18" y="78"/>
                  </a:lnTo>
                  <a:lnTo>
                    <a:pt x="26" y="65"/>
                  </a:lnTo>
                  <a:lnTo>
                    <a:pt x="37" y="52"/>
                  </a:lnTo>
                  <a:lnTo>
                    <a:pt x="50" y="39"/>
                  </a:lnTo>
                  <a:lnTo>
                    <a:pt x="64" y="28"/>
                  </a:lnTo>
                  <a:lnTo>
                    <a:pt x="81" y="17"/>
                  </a:lnTo>
                  <a:lnTo>
                    <a:pt x="100" y="8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5" name="任意多边形: 形状 34"/>
            <p:cNvSpPr/>
            <p:nvPr/>
          </p:nvSpPr>
          <p:spPr bwMode="auto">
            <a:xfrm>
              <a:off x="3631853" y="2258219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2 w 267"/>
                <a:gd name="T3" fmla="*/ 3 h 177"/>
                <a:gd name="T4" fmla="*/ 201 w 267"/>
                <a:gd name="T5" fmla="*/ 8 h 177"/>
                <a:gd name="T6" fmla="*/ 232 w 267"/>
                <a:gd name="T7" fmla="*/ 20 h 177"/>
                <a:gd name="T8" fmla="*/ 267 w 267"/>
                <a:gd name="T9" fmla="*/ 36 h 177"/>
                <a:gd name="T10" fmla="*/ 267 w 267"/>
                <a:gd name="T11" fmla="*/ 38 h 177"/>
                <a:gd name="T12" fmla="*/ 264 w 267"/>
                <a:gd name="T13" fmla="*/ 44 h 177"/>
                <a:gd name="T14" fmla="*/ 260 w 267"/>
                <a:gd name="T15" fmla="*/ 53 h 177"/>
                <a:gd name="T16" fmla="*/ 254 w 267"/>
                <a:gd name="T17" fmla="*/ 66 h 177"/>
                <a:gd name="T18" fmla="*/ 247 w 267"/>
                <a:gd name="T19" fmla="*/ 81 h 177"/>
                <a:gd name="T20" fmla="*/ 238 w 267"/>
                <a:gd name="T21" fmla="*/ 95 h 177"/>
                <a:gd name="T22" fmla="*/ 227 w 267"/>
                <a:gd name="T23" fmla="*/ 112 h 177"/>
                <a:gd name="T24" fmla="*/ 214 w 267"/>
                <a:gd name="T25" fmla="*/ 127 h 177"/>
                <a:gd name="T26" fmla="*/ 199 w 267"/>
                <a:gd name="T27" fmla="*/ 142 h 177"/>
                <a:gd name="T28" fmla="*/ 182 w 267"/>
                <a:gd name="T29" fmla="*/ 155 h 177"/>
                <a:gd name="T30" fmla="*/ 164 w 267"/>
                <a:gd name="T31" fmla="*/ 165 h 177"/>
                <a:gd name="T32" fmla="*/ 143 w 267"/>
                <a:gd name="T33" fmla="*/ 173 h 177"/>
                <a:gd name="T34" fmla="*/ 121 w 267"/>
                <a:gd name="T35" fmla="*/ 177 h 177"/>
                <a:gd name="T36" fmla="*/ 97 w 267"/>
                <a:gd name="T37" fmla="*/ 175 h 177"/>
                <a:gd name="T38" fmla="*/ 69 w 267"/>
                <a:gd name="T39" fmla="*/ 170 h 177"/>
                <a:gd name="T40" fmla="*/ 41 w 267"/>
                <a:gd name="T41" fmla="*/ 158 h 177"/>
                <a:gd name="T42" fmla="*/ 10 w 267"/>
                <a:gd name="T43" fmla="*/ 140 h 177"/>
                <a:gd name="T44" fmla="*/ 12 w 267"/>
                <a:gd name="T45" fmla="*/ 142 h 177"/>
                <a:gd name="T46" fmla="*/ 20 w 267"/>
                <a:gd name="T47" fmla="*/ 144 h 177"/>
                <a:gd name="T48" fmla="*/ 33 w 267"/>
                <a:gd name="T49" fmla="*/ 147 h 177"/>
                <a:gd name="T50" fmla="*/ 49 w 267"/>
                <a:gd name="T51" fmla="*/ 149 h 177"/>
                <a:gd name="T52" fmla="*/ 67 w 267"/>
                <a:gd name="T53" fmla="*/ 151 h 177"/>
                <a:gd name="T54" fmla="*/ 88 w 267"/>
                <a:gd name="T55" fmla="*/ 151 h 177"/>
                <a:gd name="T56" fmla="*/ 110 w 267"/>
                <a:gd name="T57" fmla="*/ 147 h 177"/>
                <a:gd name="T58" fmla="*/ 132 w 267"/>
                <a:gd name="T59" fmla="*/ 139 h 177"/>
                <a:gd name="T60" fmla="*/ 154 w 267"/>
                <a:gd name="T61" fmla="*/ 126 h 177"/>
                <a:gd name="T62" fmla="*/ 150 w 267"/>
                <a:gd name="T63" fmla="*/ 127 h 177"/>
                <a:gd name="T64" fmla="*/ 141 w 267"/>
                <a:gd name="T65" fmla="*/ 130 h 177"/>
                <a:gd name="T66" fmla="*/ 127 w 267"/>
                <a:gd name="T67" fmla="*/ 132 h 177"/>
                <a:gd name="T68" fmla="*/ 110 w 267"/>
                <a:gd name="T69" fmla="*/ 136 h 177"/>
                <a:gd name="T70" fmla="*/ 89 w 267"/>
                <a:gd name="T71" fmla="*/ 138 h 177"/>
                <a:gd name="T72" fmla="*/ 67 w 267"/>
                <a:gd name="T73" fmla="*/ 139 h 177"/>
                <a:gd name="T74" fmla="*/ 45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2 w 267"/>
                <a:gd name="T81" fmla="*/ 116 h 177"/>
                <a:gd name="T82" fmla="*/ 3 w 267"/>
                <a:gd name="T83" fmla="*/ 110 h 177"/>
                <a:gd name="T84" fmla="*/ 7 w 267"/>
                <a:gd name="T85" fmla="*/ 101 h 177"/>
                <a:gd name="T86" fmla="*/ 12 w 267"/>
                <a:gd name="T87" fmla="*/ 91 h 177"/>
                <a:gd name="T88" fmla="*/ 19 w 267"/>
                <a:gd name="T89" fmla="*/ 79 h 177"/>
                <a:gd name="T90" fmla="*/ 28 w 267"/>
                <a:gd name="T91" fmla="*/ 66 h 177"/>
                <a:gd name="T92" fmla="*/ 38 w 267"/>
                <a:gd name="T93" fmla="*/ 53 h 177"/>
                <a:gd name="T94" fmla="*/ 50 w 267"/>
                <a:gd name="T95" fmla="*/ 40 h 177"/>
                <a:gd name="T96" fmla="*/ 64 w 267"/>
                <a:gd name="T97" fmla="*/ 29 h 177"/>
                <a:gd name="T98" fmla="*/ 81 w 267"/>
                <a:gd name="T99" fmla="*/ 18 h 177"/>
                <a:gd name="T100" fmla="*/ 101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2" y="3"/>
                  </a:lnTo>
                  <a:lnTo>
                    <a:pt x="201" y="8"/>
                  </a:lnTo>
                  <a:lnTo>
                    <a:pt x="232" y="20"/>
                  </a:lnTo>
                  <a:lnTo>
                    <a:pt x="267" y="36"/>
                  </a:lnTo>
                  <a:lnTo>
                    <a:pt x="267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4" y="66"/>
                  </a:lnTo>
                  <a:lnTo>
                    <a:pt x="247" y="81"/>
                  </a:lnTo>
                  <a:lnTo>
                    <a:pt x="238" y="95"/>
                  </a:lnTo>
                  <a:lnTo>
                    <a:pt x="227" y="112"/>
                  </a:lnTo>
                  <a:lnTo>
                    <a:pt x="214" y="127"/>
                  </a:lnTo>
                  <a:lnTo>
                    <a:pt x="199" y="142"/>
                  </a:lnTo>
                  <a:lnTo>
                    <a:pt x="182" y="155"/>
                  </a:lnTo>
                  <a:lnTo>
                    <a:pt x="164" y="165"/>
                  </a:lnTo>
                  <a:lnTo>
                    <a:pt x="143" y="173"/>
                  </a:lnTo>
                  <a:lnTo>
                    <a:pt x="121" y="177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2"/>
                  </a:lnTo>
                  <a:lnTo>
                    <a:pt x="20" y="144"/>
                  </a:lnTo>
                  <a:lnTo>
                    <a:pt x="33" y="147"/>
                  </a:lnTo>
                  <a:lnTo>
                    <a:pt x="49" y="149"/>
                  </a:lnTo>
                  <a:lnTo>
                    <a:pt x="67" y="151"/>
                  </a:lnTo>
                  <a:lnTo>
                    <a:pt x="88" y="151"/>
                  </a:lnTo>
                  <a:lnTo>
                    <a:pt x="110" y="147"/>
                  </a:lnTo>
                  <a:lnTo>
                    <a:pt x="132" y="139"/>
                  </a:lnTo>
                  <a:lnTo>
                    <a:pt x="154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7" y="132"/>
                  </a:lnTo>
                  <a:lnTo>
                    <a:pt x="110" y="136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5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2" y="116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8" y="66"/>
                  </a:lnTo>
                  <a:lnTo>
                    <a:pt x="38" y="53"/>
                  </a:lnTo>
                  <a:lnTo>
                    <a:pt x="50" y="40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101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6" name="任意多边形: 形状 35"/>
            <p:cNvSpPr/>
            <p:nvPr/>
          </p:nvSpPr>
          <p:spPr bwMode="auto">
            <a:xfrm>
              <a:off x="4027140" y="2499519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8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8 h 175"/>
                <a:gd name="T12" fmla="*/ 264 w 266"/>
                <a:gd name="T13" fmla="*/ 44 h 175"/>
                <a:gd name="T14" fmla="*/ 260 w 266"/>
                <a:gd name="T15" fmla="*/ 53 h 175"/>
                <a:gd name="T16" fmla="*/ 253 w 266"/>
                <a:gd name="T17" fmla="*/ 66 h 175"/>
                <a:gd name="T18" fmla="*/ 247 w 266"/>
                <a:gd name="T19" fmla="*/ 79 h 175"/>
                <a:gd name="T20" fmla="*/ 238 w 266"/>
                <a:gd name="T21" fmla="*/ 95 h 175"/>
                <a:gd name="T22" fmla="*/ 226 w 266"/>
                <a:gd name="T23" fmla="*/ 110 h 175"/>
                <a:gd name="T24" fmla="*/ 213 w 266"/>
                <a:gd name="T25" fmla="*/ 126 h 175"/>
                <a:gd name="T26" fmla="*/ 199 w 266"/>
                <a:gd name="T27" fmla="*/ 141 h 175"/>
                <a:gd name="T28" fmla="*/ 182 w 266"/>
                <a:gd name="T29" fmla="*/ 153 h 175"/>
                <a:gd name="T30" fmla="*/ 163 w 266"/>
                <a:gd name="T31" fmla="*/ 165 h 175"/>
                <a:gd name="T32" fmla="*/ 143 w 266"/>
                <a:gd name="T33" fmla="*/ 173 h 175"/>
                <a:gd name="T34" fmla="*/ 121 w 266"/>
                <a:gd name="T35" fmla="*/ 175 h 175"/>
                <a:gd name="T36" fmla="*/ 96 w 266"/>
                <a:gd name="T37" fmla="*/ 175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7 h 175"/>
                <a:gd name="T50" fmla="*/ 48 w 266"/>
                <a:gd name="T51" fmla="*/ 149 h 175"/>
                <a:gd name="T52" fmla="*/ 66 w 266"/>
                <a:gd name="T53" fmla="*/ 151 h 175"/>
                <a:gd name="T54" fmla="*/ 87 w 266"/>
                <a:gd name="T55" fmla="*/ 151 h 175"/>
                <a:gd name="T56" fmla="*/ 109 w 266"/>
                <a:gd name="T57" fmla="*/ 147 h 175"/>
                <a:gd name="T58" fmla="*/ 131 w 266"/>
                <a:gd name="T59" fmla="*/ 138 h 175"/>
                <a:gd name="T60" fmla="*/ 153 w 266"/>
                <a:gd name="T61" fmla="*/ 125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2 h 175"/>
                <a:gd name="T68" fmla="*/ 109 w 266"/>
                <a:gd name="T69" fmla="*/ 136 h 175"/>
                <a:gd name="T70" fmla="*/ 88 w 266"/>
                <a:gd name="T71" fmla="*/ 138 h 175"/>
                <a:gd name="T72" fmla="*/ 66 w 266"/>
                <a:gd name="T73" fmla="*/ 138 h 175"/>
                <a:gd name="T74" fmla="*/ 44 w 266"/>
                <a:gd name="T75" fmla="*/ 135 h 175"/>
                <a:gd name="T76" fmla="*/ 22 w 266"/>
                <a:gd name="T77" fmla="*/ 128 h 175"/>
                <a:gd name="T78" fmla="*/ 0 w 266"/>
                <a:gd name="T79" fmla="*/ 117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1 h 175"/>
                <a:gd name="T86" fmla="*/ 11 w 266"/>
                <a:gd name="T87" fmla="*/ 91 h 175"/>
                <a:gd name="T88" fmla="*/ 18 w 266"/>
                <a:gd name="T89" fmla="*/ 79 h 175"/>
                <a:gd name="T90" fmla="*/ 27 w 266"/>
                <a:gd name="T91" fmla="*/ 66 h 175"/>
                <a:gd name="T92" fmla="*/ 37 w 266"/>
                <a:gd name="T93" fmla="*/ 53 h 175"/>
                <a:gd name="T94" fmla="*/ 49 w 266"/>
                <a:gd name="T95" fmla="*/ 40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9 h 175"/>
                <a:gd name="T102" fmla="*/ 121 w 266"/>
                <a:gd name="T103" fmla="*/ 3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8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8"/>
                  </a:lnTo>
                  <a:lnTo>
                    <a:pt x="264" y="44"/>
                  </a:lnTo>
                  <a:lnTo>
                    <a:pt x="260" y="53"/>
                  </a:lnTo>
                  <a:lnTo>
                    <a:pt x="253" y="66"/>
                  </a:lnTo>
                  <a:lnTo>
                    <a:pt x="247" y="79"/>
                  </a:lnTo>
                  <a:lnTo>
                    <a:pt x="238" y="95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9" y="141"/>
                  </a:lnTo>
                  <a:lnTo>
                    <a:pt x="182" y="153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1" y="175"/>
                  </a:lnTo>
                  <a:lnTo>
                    <a:pt x="96" y="175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8" y="149"/>
                  </a:lnTo>
                  <a:lnTo>
                    <a:pt x="66" y="151"/>
                  </a:lnTo>
                  <a:lnTo>
                    <a:pt x="87" y="151"/>
                  </a:lnTo>
                  <a:lnTo>
                    <a:pt x="109" y="147"/>
                  </a:lnTo>
                  <a:lnTo>
                    <a:pt x="131" y="138"/>
                  </a:lnTo>
                  <a:lnTo>
                    <a:pt x="153" y="125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2"/>
                  </a:lnTo>
                  <a:lnTo>
                    <a:pt x="109" y="136"/>
                  </a:lnTo>
                  <a:lnTo>
                    <a:pt x="88" y="138"/>
                  </a:lnTo>
                  <a:lnTo>
                    <a:pt x="66" y="138"/>
                  </a:lnTo>
                  <a:lnTo>
                    <a:pt x="44" y="135"/>
                  </a:lnTo>
                  <a:lnTo>
                    <a:pt x="22" y="128"/>
                  </a:lnTo>
                  <a:lnTo>
                    <a:pt x="0" y="117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1"/>
                  </a:lnTo>
                  <a:lnTo>
                    <a:pt x="11" y="91"/>
                  </a:lnTo>
                  <a:lnTo>
                    <a:pt x="18" y="79"/>
                  </a:lnTo>
                  <a:lnTo>
                    <a:pt x="27" y="66"/>
                  </a:lnTo>
                  <a:lnTo>
                    <a:pt x="37" y="53"/>
                  </a:lnTo>
                  <a:lnTo>
                    <a:pt x="49" y="40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7" name="任意多边形: 形状 36"/>
            <p:cNvSpPr/>
            <p:nvPr/>
          </p:nvSpPr>
          <p:spPr bwMode="auto">
            <a:xfrm>
              <a:off x="4374803" y="1786731"/>
              <a:ext cx="280988" cy="422275"/>
            </a:xfrm>
            <a:custGeom>
              <a:avLst/>
              <a:gdLst>
                <a:gd name="T0" fmla="*/ 35 w 177"/>
                <a:gd name="T1" fmla="*/ 0 h 266"/>
                <a:gd name="T2" fmla="*/ 38 w 177"/>
                <a:gd name="T3" fmla="*/ 1 h 266"/>
                <a:gd name="T4" fmla="*/ 45 w 177"/>
                <a:gd name="T5" fmla="*/ 4 h 266"/>
                <a:gd name="T6" fmla="*/ 54 w 177"/>
                <a:gd name="T7" fmla="*/ 8 h 266"/>
                <a:gd name="T8" fmla="*/ 67 w 177"/>
                <a:gd name="T9" fmla="*/ 13 h 266"/>
                <a:gd name="T10" fmla="*/ 81 w 177"/>
                <a:gd name="T11" fmla="*/ 21 h 266"/>
                <a:gd name="T12" fmla="*/ 95 w 177"/>
                <a:gd name="T13" fmla="*/ 30 h 266"/>
                <a:gd name="T14" fmla="*/ 111 w 177"/>
                <a:gd name="T15" fmla="*/ 40 h 266"/>
                <a:gd name="T16" fmla="*/ 126 w 177"/>
                <a:gd name="T17" fmla="*/ 53 h 266"/>
                <a:gd name="T18" fmla="*/ 142 w 177"/>
                <a:gd name="T19" fmla="*/ 67 h 266"/>
                <a:gd name="T20" fmla="*/ 155 w 177"/>
                <a:gd name="T21" fmla="*/ 84 h 266"/>
                <a:gd name="T22" fmla="*/ 165 w 177"/>
                <a:gd name="T23" fmla="*/ 102 h 266"/>
                <a:gd name="T24" fmla="*/ 173 w 177"/>
                <a:gd name="T25" fmla="*/ 123 h 266"/>
                <a:gd name="T26" fmla="*/ 177 w 177"/>
                <a:gd name="T27" fmla="*/ 146 h 266"/>
                <a:gd name="T28" fmla="*/ 176 w 177"/>
                <a:gd name="T29" fmla="*/ 171 h 266"/>
                <a:gd name="T30" fmla="*/ 171 w 177"/>
                <a:gd name="T31" fmla="*/ 197 h 266"/>
                <a:gd name="T32" fmla="*/ 159 w 177"/>
                <a:gd name="T33" fmla="*/ 226 h 266"/>
                <a:gd name="T34" fmla="*/ 141 w 177"/>
                <a:gd name="T35" fmla="*/ 257 h 266"/>
                <a:gd name="T36" fmla="*/ 141 w 177"/>
                <a:gd name="T37" fmla="*/ 254 h 266"/>
                <a:gd name="T38" fmla="*/ 143 w 177"/>
                <a:gd name="T39" fmla="*/ 246 h 266"/>
                <a:gd name="T40" fmla="*/ 147 w 177"/>
                <a:gd name="T41" fmla="*/ 235 h 266"/>
                <a:gd name="T42" fmla="*/ 150 w 177"/>
                <a:gd name="T43" fmla="*/ 219 h 266"/>
                <a:gd name="T44" fmla="*/ 151 w 177"/>
                <a:gd name="T45" fmla="*/ 200 h 266"/>
                <a:gd name="T46" fmla="*/ 151 w 177"/>
                <a:gd name="T47" fmla="*/ 180 h 266"/>
                <a:gd name="T48" fmla="*/ 147 w 177"/>
                <a:gd name="T49" fmla="*/ 158 h 266"/>
                <a:gd name="T50" fmla="*/ 139 w 177"/>
                <a:gd name="T51" fmla="*/ 136 h 266"/>
                <a:gd name="T52" fmla="*/ 126 w 177"/>
                <a:gd name="T53" fmla="*/ 114 h 266"/>
                <a:gd name="T54" fmla="*/ 128 w 177"/>
                <a:gd name="T55" fmla="*/ 117 h 266"/>
                <a:gd name="T56" fmla="*/ 130 w 177"/>
                <a:gd name="T57" fmla="*/ 126 h 266"/>
                <a:gd name="T58" fmla="*/ 133 w 177"/>
                <a:gd name="T59" fmla="*/ 140 h 266"/>
                <a:gd name="T60" fmla="*/ 137 w 177"/>
                <a:gd name="T61" fmla="*/ 158 h 266"/>
                <a:gd name="T62" fmla="*/ 138 w 177"/>
                <a:gd name="T63" fmla="*/ 178 h 266"/>
                <a:gd name="T64" fmla="*/ 138 w 177"/>
                <a:gd name="T65" fmla="*/ 200 h 266"/>
                <a:gd name="T66" fmla="*/ 136 w 177"/>
                <a:gd name="T67" fmla="*/ 223 h 266"/>
                <a:gd name="T68" fmla="*/ 129 w 177"/>
                <a:gd name="T69" fmla="*/ 245 h 266"/>
                <a:gd name="T70" fmla="*/ 117 w 177"/>
                <a:gd name="T71" fmla="*/ 266 h 266"/>
                <a:gd name="T72" fmla="*/ 116 w 177"/>
                <a:gd name="T73" fmla="*/ 266 h 266"/>
                <a:gd name="T74" fmla="*/ 110 w 177"/>
                <a:gd name="T75" fmla="*/ 263 h 266"/>
                <a:gd name="T76" fmla="*/ 102 w 177"/>
                <a:gd name="T77" fmla="*/ 261 h 266"/>
                <a:gd name="T78" fmla="*/ 91 w 177"/>
                <a:gd name="T79" fmla="*/ 256 h 266"/>
                <a:gd name="T80" fmla="*/ 80 w 177"/>
                <a:gd name="T81" fmla="*/ 248 h 266"/>
                <a:gd name="T82" fmla="*/ 67 w 177"/>
                <a:gd name="T83" fmla="*/ 240 h 266"/>
                <a:gd name="T84" fmla="*/ 54 w 177"/>
                <a:gd name="T85" fmla="*/ 230 h 266"/>
                <a:gd name="T86" fmla="*/ 41 w 177"/>
                <a:gd name="T87" fmla="*/ 217 h 266"/>
                <a:gd name="T88" fmla="*/ 29 w 177"/>
                <a:gd name="T89" fmla="*/ 202 h 266"/>
                <a:gd name="T90" fmla="*/ 17 w 177"/>
                <a:gd name="T91" fmla="*/ 185 h 266"/>
                <a:gd name="T92" fmla="*/ 9 w 177"/>
                <a:gd name="T93" fmla="*/ 167 h 266"/>
                <a:gd name="T94" fmla="*/ 3 w 177"/>
                <a:gd name="T95" fmla="*/ 145 h 266"/>
                <a:gd name="T96" fmla="*/ 0 w 177"/>
                <a:gd name="T97" fmla="*/ 122 h 266"/>
                <a:gd name="T98" fmla="*/ 2 w 177"/>
                <a:gd name="T99" fmla="*/ 96 h 266"/>
                <a:gd name="T100" fmla="*/ 8 w 177"/>
                <a:gd name="T101" fmla="*/ 66 h 266"/>
                <a:gd name="T102" fmla="*/ 19 w 177"/>
                <a:gd name="T103" fmla="*/ 35 h 266"/>
                <a:gd name="T104" fmla="*/ 35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35" y="0"/>
                  </a:moveTo>
                  <a:lnTo>
                    <a:pt x="38" y="1"/>
                  </a:lnTo>
                  <a:lnTo>
                    <a:pt x="45" y="4"/>
                  </a:lnTo>
                  <a:lnTo>
                    <a:pt x="54" y="8"/>
                  </a:lnTo>
                  <a:lnTo>
                    <a:pt x="67" y="13"/>
                  </a:lnTo>
                  <a:lnTo>
                    <a:pt x="81" y="21"/>
                  </a:lnTo>
                  <a:lnTo>
                    <a:pt x="95" y="30"/>
                  </a:lnTo>
                  <a:lnTo>
                    <a:pt x="111" y="40"/>
                  </a:lnTo>
                  <a:lnTo>
                    <a:pt x="126" y="53"/>
                  </a:lnTo>
                  <a:lnTo>
                    <a:pt x="142" y="67"/>
                  </a:lnTo>
                  <a:lnTo>
                    <a:pt x="155" y="84"/>
                  </a:lnTo>
                  <a:lnTo>
                    <a:pt x="165" y="102"/>
                  </a:lnTo>
                  <a:lnTo>
                    <a:pt x="173" y="123"/>
                  </a:lnTo>
                  <a:lnTo>
                    <a:pt x="177" y="146"/>
                  </a:lnTo>
                  <a:lnTo>
                    <a:pt x="176" y="171"/>
                  </a:lnTo>
                  <a:lnTo>
                    <a:pt x="171" y="197"/>
                  </a:lnTo>
                  <a:lnTo>
                    <a:pt x="159" y="226"/>
                  </a:lnTo>
                  <a:lnTo>
                    <a:pt x="141" y="257"/>
                  </a:lnTo>
                  <a:lnTo>
                    <a:pt x="141" y="254"/>
                  </a:lnTo>
                  <a:lnTo>
                    <a:pt x="143" y="246"/>
                  </a:lnTo>
                  <a:lnTo>
                    <a:pt x="147" y="235"/>
                  </a:lnTo>
                  <a:lnTo>
                    <a:pt x="150" y="219"/>
                  </a:lnTo>
                  <a:lnTo>
                    <a:pt x="151" y="200"/>
                  </a:lnTo>
                  <a:lnTo>
                    <a:pt x="151" y="180"/>
                  </a:lnTo>
                  <a:lnTo>
                    <a:pt x="147" y="158"/>
                  </a:lnTo>
                  <a:lnTo>
                    <a:pt x="139" y="136"/>
                  </a:lnTo>
                  <a:lnTo>
                    <a:pt x="126" y="114"/>
                  </a:lnTo>
                  <a:lnTo>
                    <a:pt x="128" y="117"/>
                  </a:lnTo>
                  <a:lnTo>
                    <a:pt x="130" y="126"/>
                  </a:lnTo>
                  <a:lnTo>
                    <a:pt x="133" y="140"/>
                  </a:lnTo>
                  <a:lnTo>
                    <a:pt x="137" y="158"/>
                  </a:lnTo>
                  <a:lnTo>
                    <a:pt x="138" y="178"/>
                  </a:lnTo>
                  <a:lnTo>
                    <a:pt x="138" y="200"/>
                  </a:lnTo>
                  <a:lnTo>
                    <a:pt x="136" y="223"/>
                  </a:lnTo>
                  <a:lnTo>
                    <a:pt x="129" y="245"/>
                  </a:lnTo>
                  <a:lnTo>
                    <a:pt x="117" y="266"/>
                  </a:lnTo>
                  <a:lnTo>
                    <a:pt x="116" y="266"/>
                  </a:lnTo>
                  <a:lnTo>
                    <a:pt x="110" y="263"/>
                  </a:lnTo>
                  <a:lnTo>
                    <a:pt x="102" y="261"/>
                  </a:lnTo>
                  <a:lnTo>
                    <a:pt x="91" y="256"/>
                  </a:lnTo>
                  <a:lnTo>
                    <a:pt x="80" y="248"/>
                  </a:lnTo>
                  <a:lnTo>
                    <a:pt x="67" y="240"/>
                  </a:lnTo>
                  <a:lnTo>
                    <a:pt x="54" y="230"/>
                  </a:lnTo>
                  <a:lnTo>
                    <a:pt x="41" y="217"/>
                  </a:lnTo>
                  <a:lnTo>
                    <a:pt x="29" y="202"/>
                  </a:lnTo>
                  <a:lnTo>
                    <a:pt x="17" y="185"/>
                  </a:lnTo>
                  <a:lnTo>
                    <a:pt x="9" y="167"/>
                  </a:lnTo>
                  <a:lnTo>
                    <a:pt x="3" y="145"/>
                  </a:lnTo>
                  <a:lnTo>
                    <a:pt x="0" y="122"/>
                  </a:lnTo>
                  <a:lnTo>
                    <a:pt x="2" y="96"/>
                  </a:lnTo>
                  <a:lnTo>
                    <a:pt x="8" y="66"/>
                  </a:lnTo>
                  <a:lnTo>
                    <a:pt x="19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8" name="任意多边形: 形状 37"/>
            <p:cNvSpPr/>
            <p:nvPr/>
          </p:nvSpPr>
          <p:spPr bwMode="auto">
            <a:xfrm>
              <a:off x="4827240" y="1767681"/>
              <a:ext cx="280988" cy="406400"/>
            </a:xfrm>
            <a:custGeom>
              <a:avLst/>
              <a:gdLst>
                <a:gd name="T0" fmla="*/ 149 w 177"/>
                <a:gd name="T1" fmla="*/ 0 h 256"/>
                <a:gd name="T2" fmla="*/ 151 w 177"/>
                <a:gd name="T3" fmla="*/ 3 h 256"/>
                <a:gd name="T4" fmla="*/ 153 w 177"/>
                <a:gd name="T5" fmla="*/ 9 h 256"/>
                <a:gd name="T6" fmla="*/ 157 w 177"/>
                <a:gd name="T7" fmla="*/ 18 h 256"/>
                <a:gd name="T8" fmla="*/ 162 w 177"/>
                <a:gd name="T9" fmla="*/ 31 h 256"/>
                <a:gd name="T10" fmla="*/ 166 w 177"/>
                <a:gd name="T11" fmla="*/ 47 h 256"/>
                <a:gd name="T12" fmla="*/ 172 w 177"/>
                <a:gd name="T13" fmla="*/ 64 h 256"/>
                <a:gd name="T14" fmla="*/ 174 w 177"/>
                <a:gd name="T15" fmla="*/ 82 h 256"/>
                <a:gd name="T16" fmla="*/ 177 w 177"/>
                <a:gd name="T17" fmla="*/ 103 h 256"/>
                <a:gd name="T18" fmla="*/ 177 w 177"/>
                <a:gd name="T19" fmla="*/ 123 h 256"/>
                <a:gd name="T20" fmla="*/ 174 w 177"/>
                <a:gd name="T21" fmla="*/ 144 h 256"/>
                <a:gd name="T22" fmla="*/ 168 w 177"/>
                <a:gd name="T23" fmla="*/ 165 h 256"/>
                <a:gd name="T24" fmla="*/ 159 w 177"/>
                <a:gd name="T25" fmla="*/ 184 h 256"/>
                <a:gd name="T26" fmla="*/ 146 w 177"/>
                <a:gd name="T27" fmla="*/ 203 h 256"/>
                <a:gd name="T28" fmla="*/ 129 w 177"/>
                <a:gd name="T29" fmla="*/ 219 h 256"/>
                <a:gd name="T30" fmla="*/ 105 w 177"/>
                <a:gd name="T31" fmla="*/ 235 h 256"/>
                <a:gd name="T32" fmla="*/ 77 w 177"/>
                <a:gd name="T33" fmla="*/ 247 h 256"/>
                <a:gd name="T34" fmla="*/ 42 w 177"/>
                <a:gd name="T35" fmla="*/ 256 h 256"/>
                <a:gd name="T36" fmla="*/ 44 w 177"/>
                <a:gd name="T37" fmla="*/ 255 h 256"/>
                <a:gd name="T38" fmla="*/ 52 w 177"/>
                <a:gd name="T39" fmla="*/ 251 h 256"/>
                <a:gd name="T40" fmla="*/ 62 w 177"/>
                <a:gd name="T41" fmla="*/ 244 h 256"/>
                <a:gd name="T42" fmla="*/ 75 w 177"/>
                <a:gd name="T43" fmla="*/ 235 h 256"/>
                <a:gd name="T44" fmla="*/ 90 w 177"/>
                <a:gd name="T45" fmla="*/ 223 h 256"/>
                <a:gd name="T46" fmla="*/ 104 w 177"/>
                <a:gd name="T47" fmla="*/ 209 h 256"/>
                <a:gd name="T48" fmla="*/ 117 w 177"/>
                <a:gd name="T49" fmla="*/ 191 h 256"/>
                <a:gd name="T50" fmla="*/ 126 w 177"/>
                <a:gd name="T51" fmla="*/ 169 h 256"/>
                <a:gd name="T52" fmla="*/ 133 w 177"/>
                <a:gd name="T53" fmla="*/ 144 h 256"/>
                <a:gd name="T54" fmla="*/ 131 w 177"/>
                <a:gd name="T55" fmla="*/ 148 h 256"/>
                <a:gd name="T56" fmla="*/ 127 w 177"/>
                <a:gd name="T57" fmla="*/ 156 h 256"/>
                <a:gd name="T58" fmla="*/ 120 w 177"/>
                <a:gd name="T59" fmla="*/ 168 h 256"/>
                <a:gd name="T60" fmla="*/ 109 w 177"/>
                <a:gd name="T61" fmla="*/ 183 h 256"/>
                <a:gd name="T62" fmla="*/ 96 w 177"/>
                <a:gd name="T63" fmla="*/ 199 h 256"/>
                <a:gd name="T64" fmla="*/ 81 w 177"/>
                <a:gd name="T65" fmla="*/ 214 h 256"/>
                <a:gd name="T66" fmla="*/ 62 w 177"/>
                <a:gd name="T67" fmla="*/ 229 h 256"/>
                <a:gd name="T68" fmla="*/ 42 w 177"/>
                <a:gd name="T69" fmla="*/ 240 h 256"/>
                <a:gd name="T70" fmla="*/ 18 w 177"/>
                <a:gd name="T71" fmla="*/ 247 h 256"/>
                <a:gd name="T72" fmla="*/ 18 w 177"/>
                <a:gd name="T73" fmla="*/ 244 h 256"/>
                <a:gd name="T74" fmla="*/ 16 w 177"/>
                <a:gd name="T75" fmla="*/ 239 h 256"/>
                <a:gd name="T76" fmla="*/ 12 w 177"/>
                <a:gd name="T77" fmla="*/ 230 h 256"/>
                <a:gd name="T78" fmla="*/ 8 w 177"/>
                <a:gd name="T79" fmla="*/ 217 h 256"/>
                <a:gd name="T80" fmla="*/ 4 w 177"/>
                <a:gd name="T81" fmla="*/ 203 h 256"/>
                <a:gd name="T82" fmla="*/ 1 w 177"/>
                <a:gd name="T83" fmla="*/ 186 h 256"/>
                <a:gd name="T84" fmla="*/ 0 w 177"/>
                <a:gd name="T85" fmla="*/ 168 h 256"/>
                <a:gd name="T86" fmla="*/ 0 w 177"/>
                <a:gd name="T87" fmla="*/ 148 h 256"/>
                <a:gd name="T88" fmla="*/ 4 w 177"/>
                <a:gd name="T89" fmla="*/ 127 h 256"/>
                <a:gd name="T90" fmla="*/ 9 w 177"/>
                <a:gd name="T91" fmla="*/ 107 h 256"/>
                <a:gd name="T92" fmla="*/ 19 w 177"/>
                <a:gd name="T93" fmla="*/ 86 h 256"/>
                <a:gd name="T94" fmla="*/ 35 w 177"/>
                <a:gd name="T95" fmla="*/ 66 h 256"/>
                <a:gd name="T96" fmla="*/ 55 w 177"/>
                <a:gd name="T97" fmla="*/ 47 h 256"/>
                <a:gd name="T98" fmla="*/ 79 w 177"/>
                <a:gd name="T99" fmla="*/ 30 h 256"/>
                <a:gd name="T100" fmla="*/ 112 w 177"/>
                <a:gd name="T101" fmla="*/ 14 h 256"/>
                <a:gd name="T102" fmla="*/ 149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49" y="0"/>
                  </a:moveTo>
                  <a:lnTo>
                    <a:pt x="151" y="3"/>
                  </a:lnTo>
                  <a:lnTo>
                    <a:pt x="153" y="9"/>
                  </a:lnTo>
                  <a:lnTo>
                    <a:pt x="157" y="18"/>
                  </a:lnTo>
                  <a:lnTo>
                    <a:pt x="162" y="31"/>
                  </a:lnTo>
                  <a:lnTo>
                    <a:pt x="166" y="47"/>
                  </a:lnTo>
                  <a:lnTo>
                    <a:pt x="172" y="64"/>
                  </a:lnTo>
                  <a:lnTo>
                    <a:pt x="174" y="82"/>
                  </a:lnTo>
                  <a:lnTo>
                    <a:pt x="177" y="103"/>
                  </a:lnTo>
                  <a:lnTo>
                    <a:pt x="177" y="123"/>
                  </a:lnTo>
                  <a:lnTo>
                    <a:pt x="174" y="144"/>
                  </a:lnTo>
                  <a:lnTo>
                    <a:pt x="168" y="165"/>
                  </a:lnTo>
                  <a:lnTo>
                    <a:pt x="159" y="184"/>
                  </a:lnTo>
                  <a:lnTo>
                    <a:pt x="146" y="203"/>
                  </a:lnTo>
                  <a:lnTo>
                    <a:pt x="129" y="219"/>
                  </a:lnTo>
                  <a:lnTo>
                    <a:pt x="105" y="235"/>
                  </a:lnTo>
                  <a:lnTo>
                    <a:pt x="77" y="247"/>
                  </a:lnTo>
                  <a:lnTo>
                    <a:pt x="42" y="256"/>
                  </a:lnTo>
                  <a:lnTo>
                    <a:pt x="44" y="255"/>
                  </a:lnTo>
                  <a:lnTo>
                    <a:pt x="52" y="251"/>
                  </a:lnTo>
                  <a:lnTo>
                    <a:pt x="62" y="244"/>
                  </a:lnTo>
                  <a:lnTo>
                    <a:pt x="75" y="235"/>
                  </a:lnTo>
                  <a:lnTo>
                    <a:pt x="90" y="223"/>
                  </a:lnTo>
                  <a:lnTo>
                    <a:pt x="104" y="209"/>
                  </a:lnTo>
                  <a:lnTo>
                    <a:pt x="117" y="191"/>
                  </a:lnTo>
                  <a:lnTo>
                    <a:pt x="126" y="169"/>
                  </a:lnTo>
                  <a:lnTo>
                    <a:pt x="133" y="144"/>
                  </a:lnTo>
                  <a:lnTo>
                    <a:pt x="131" y="148"/>
                  </a:lnTo>
                  <a:lnTo>
                    <a:pt x="127" y="156"/>
                  </a:lnTo>
                  <a:lnTo>
                    <a:pt x="120" y="168"/>
                  </a:lnTo>
                  <a:lnTo>
                    <a:pt x="109" y="183"/>
                  </a:lnTo>
                  <a:lnTo>
                    <a:pt x="96" y="199"/>
                  </a:lnTo>
                  <a:lnTo>
                    <a:pt x="81" y="214"/>
                  </a:lnTo>
                  <a:lnTo>
                    <a:pt x="62" y="229"/>
                  </a:lnTo>
                  <a:lnTo>
                    <a:pt x="42" y="240"/>
                  </a:lnTo>
                  <a:lnTo>
                    <a:pt x="18" y="247"/>
                  </a:lnTo>
                  <a:lnTo>
                    <a:pt x="18" y="244"/>
                  </a:lnTo>
                  <a:lnTo>
                    <a:pt x="16" y="239"/>
                  </a:lnTo>
                  <a:lnTo>
                    <a:pt x="12" y="230"/>
                  </a:lnTo>
                  <a:lnTo>
                    <a:pt x="8" y="217"/>
                  </a:lnTo>
                  <a:lnTo>
                    <a:pt x="4" y="203"/>
                  </a:lnTo>
                  <a:lnTo>
                    <a:pt x="1" y="186"/>
                  </a:lnTo>
                  <a:lnTo>
                    <a:pt x="0" y="168"/>
                  </a:lnTo>
                  <a:lnTo>
                    <a:pt x="0" y="148"/>
                  </a:lnTo>
                  <a:lnTo>
                    <a:pt x="4" y="127"/>
                  </a:lnTo>
                  <a:lnTo>
                    <a:pt x="9" y="107"/>
                  </a:lnTo>
                  <a:lnTo>
                    <a:pt x="19" y="86"/>
                  </a:lnTo>
                  <a:lnTo>
                    <a:pt x="35" y="66"/>
                  </a:lnTo>
                  <a:lnTo>
                    <a:pt x="55" y="47"/>
                  </a:lnTo>
                  <a:lnTo>
                    <a:pt x="79" y="30"/>
                  </a:lnTo>
                  <a:lnTo>
                    <a:pt x="112" y="14"/>
                  </a:lnTo>
                  <a:lnTo>
                    <a:pt x="1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29" name="任意多边形: 形状 38"/>
            <p:cNvSpPr/>
            <p:nvPr/>
          </p:nvSpPr>
          <p:spPr bwMode="auto">
            <a:xfrm>
              <a:off x="5235228" y="2183606"/>
              <a:ext cx="423863" cy="280988"/>
            </a:xfrm>
            <a:custGeom>
              <a:avLst/>
              <a:gdLst>
                <a:gd name="T0" fmla="*/ 145 w 267"/>
                <a:gd name="T1" fmla="*/ 0 h 177"/>
                <a:gd name="T2" fmla="*/ 171 w 267"/>
                <a:gd name="T3" fmla="*/ 3 h 177"/>
                <a:gd name="T4" fmla="*/ 200 w 267"/>
                <a:gd name="T5" fmla="*/ 8 h 177"/>
                <a:gd name="T6" fmla="*/ 232 w 267"/>
                <a:gd name="T7" fmla="*/ 20 h 177"/>
                <a:gd name="T8" fmla="*/ 267 w 267"/>
                <a:gd name="T9" fmla="*/ 37 h 177"/>
                <a:gd name="T10" fmla="*/ 265 w 267"/>
                <a:gd name="T11" fmla="*/ 38 h 177"/>
                <a:gd name="T12" fmla="*/ 263 w 267"/>
                <a:gd name="T13" fmla="*/ 44 h 177"/>
                <a:gd name="T14" fmla="*/ 259 w 267"/>
                <a:gd name="T15" fmla="*/ 54 h 177"/>
                <a:gd name="T16" fmla="*/ 254 w 267"/>
                <a:gd name="T17" fmla="*/ 67 h 177"/>
                <a:gd name="T18" fmla="*/ 246 w 267"/>
                <a:gd name="T19" fmla="*/ 81 h 177"/>
                <a:gd name="T20" fmla="*/ 237 w 267"/>
                <a:gd name="T21" fmla="*/ 95 h 177"/>
                <a:gd name="T22" fmla="*/ 226 w 267"/>
                <a:gd name="T23" fmla="*/ 112 h 177"/>
                <a:gd name="T24" fmla="*/ 213 w 267"/>
                <a:gd name="T25" fmla="*/ 128 h 177"/>
                <a:gd name="T26" fmla="*/ 198 w 267"/>
                <a:gd name="T27" fmla="*/ 142 h 177"/>
                <a:gd name="T28" fmla="*/ 182 w 267"/>
                <a:gd name="T29" fmla="*/ 155 h 177"/>
                <a:gd name="T30" fmla="*/ 163 w 267"/>
                <a:gd name="T31" fmla="*/ 165 h 177"/>
                <a:gd name="T32" fmla="*/ 143 w 267"/>
                <a:gd name="T33" fmla="*/ 173 h 177"/>
                <a:gd name="T34" fmla="*/ 120 w 267"/>
                <a:gd name="T35" fmla="*/ 177 h 177"/>
                <a:gd name="T36" fmla="*/ 95 w 267"/>
                <a:gd name="T37" fmla="*/ 176 h 177"/>
                <a:gd name="T38" fmla="*/ 69 w 267"/>
                <a:gd name="T39" fmla="*/ 170 h 177"/>
                <a:gd name="T40" fmla="*/ 41 w 267"/>
                <a:gd name="T41" fmla="*/ 159 h 177"/>
                <a:gd name="T42" fmla="*/ 9 w 267"/>
                <a:gd name="T43" fmla="*/ 141 h 177"/>
                <a:gd name="T44" fmla="*/ 12 w 267"/>
                <a:gd name="T45" fmla="*/ 141 h 177"/>
                <a:gd name="T46" fmla="*/ 20 w 267"/>
                <a:gd name="T47" fmla="*/ 143 h 177"/>
                <a:gd name="T48" fmla="*/ 32 w 267"/>
                <a:gd name="T49" fmla="*/ 147 h 177"/>
                <a:gd name="T50" fmla="*/ 47 w 267"/>
                <a:gd name="T51" fmla="*/ 150 h 177"/>
                <a:gd name="T52" fmla="*/ 65 w 267"/>
                <a:gd name="T53" fmla="*/ 151 h 177"/>
                <a:gd name="T54" fmla="*/ 86 w 267"/>
                <a:gd name="T55" fmla="*/ 151 h 177"/>
                <a:gd name="T56" fmla="*/ 108 w 267"/>
                <a:gd name="T57" fmla="*/ 147 h 177"/>
                <a:gd name="T58" fmla="*/ 130 w 267"/>
                <a:gd name="T59" fmla="*/ 139 h 177"/>
                <a:gd name="T60" fmla="*/ 152 w 267"/>
                <a:gd name="T61" fmla="*/ 126 h 177"/>
                <a:gd name="T62" fmla="*/ 150 w 267"/>
                <a:gd name="T63" fmla="*/ 128 h 177"/>
                <a:gd name="T64" fmla="*/ 141 w 267"/>
                <a:gd name="T65" fmla="*/ 130 h 177"/>
                <a:gd name="T66" fmla="*/ 126 w 267"/>
                <a:gd name="T67" fmla="*/ 133 h 177"/>
                <a:gd name="T68" fmla="*/ 108 w 267"/>
                <a:gd name="T69" fmla="*/ 137 h 177"/>
                <a:gd name="T70" fmla="*/ 89 w 267"/>
                <a:gd name="T71" fmla="*/ 138 h 177"/>
                <a:gd name="T72" fmla="*/ 67 w 267"/>
                <a:gd name="T73" fmla="*/ 139 h 177"/>
                <a:gd name="T74" fmla="*/ 43 w 267"/>
                <a:gd name="T75" fmla="*/ 135 h 177"/>
                <a:gd name="T76" fmla="*/ 21 w 267"/>
                <a:gd name="T77" fmla="*/ 129 h 177"/>
                <a:gd name="T78" fmla="*/ 0 w 267"/>
                <a:gd name="T79" fmla="*/ 117 h 177"/>
                <a:gd name="T80" fmla="*/ 0 w 267"/>
                <a:gd name="T81" fmla="*/ 116 h 177"/>
                <a:gd name="T82" fmla="*/ 3 w 267"/>
                <a:gd name="T83" fmla="*/ 111 h 177"/>
                <a:gd name="T84" fmla="*/ 6 w 267"/>
                <a:gd name="T85" fmla="*/ 102 h 177"/>
                <a:gd name="T86" fmla="*/ 11 w 267"/>
                <a:gd name="T87" fmla="*/ 91 h 177"/>
                <a:gd name="T88" fmla="*/ 19 w 267"/>
                <a:gd name="T89" fmla="*/ 80 h 177"/>
                <a:gd name="T90" fmla="*/ 26 w 267"/>
                <a:gd name="T91" fmla="*/ 67 h 177"/>
                <a:gd name="T92" fmla="*/ 37 w 267"/>
                <a:gd name="T93" fmla="*/ 54 h 177"/>
                <a:gd name="T94" fmla="*/ 50 w 267"/>
                <a:gd name="T95" fmla="*/ 41 h 177"/>
                <a:gd name="T96" fmla="*/ 64 w 267"/>
                <a:gd name="T97" fmla="*/ 29 h 177"/>
                <a:gd name="T98" fmla="*/ 81 w 267"/>
                <a:gd name="T99" fmla="*/ 18 h 177"/>
                <a:gd name="T100" fmla="*/ 99 w 267"/>
                <a:gd name="T101" fmla="*/ 9 h 177"/>
                <a:gd name="T102" fmla="*/ 121 w 267"/>
                <a:gd name="T103" fmla="*/ 3 h 177"/>
                <a:gd name="T104" fmla="*/ 145 w 267"/>
                <a:gd name="T105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7">
                  <a:moveTo>
                    <a:pt x="145" y="0"/>
                  </a:moveTo>
                  <a:lnTo>
                    <a:pt x="171" y="3"/>
                  </a:lnTo>
                  <a:lnTo>
                    <a:pt x="200" y="8"/>
                  </a:lnTo>
                  <a:lnTo>
                    <a:pt x="232" y="20"/>
                  </a:lnTo>
                  <a:lnTo>
                    <a:pt x="267" y="37"/>
                  </a:lnTo>
                  <a:lnTo>
                    <a:pt x="265" y="38"/>
                  </a:lnTo>
                  <a:lnTo>
                    <a:pt x="263" y="44"/>
                  </a:lnTo>
                  <a:lnTo>
                    <a:pt x="259" y="54"/>
                  </a:lnTo>
                  <a:lnTo>
                    <a:pt x="254" y="67"/>
                  </a:lnTo>
                  <a:lnTo>
                    <a:pt x="246" y="81"/>
                  </a:lnTo>
                  <a:lnTo>
                    <a:pt x="237" y="95"/>
                  </a:lnTo>
                  <a:lnTo>
                    <a:pt x="226" y="112"/>
                  </a:lnTo>
                  <a:lnTo>
                    <a:pt x="213" y="128"/>
                  </a:lnTo>
                  <a:lnTo>
                    <a:pt x="198" y="142"/>
                  </a:lnTo>
                  <a:lnTo>
                    <a:pt x="182" y="155"/>
                  </a:lnTo>
                  <a:lnTo>
                    <a:pt x="163" y="165"/>
                  </a:lnTo>
                  <a:lnTo>
                    <a:pt x="143" y="173"/>
                  </a:lnTo>
                  <a:lnTo>
                    <a:pt x="120" y="177"/>
                  </a:lnTo>
                  <a:lnTo>
                    <a:pt x="95" y="176"/>
                  </a:lnTo>
                  <a:lnTo>
                    <a:pt x="69" y="170"/>
                  </a:lnTo>
                  <a:lnTo>
                    <a:pt x="41" y="159"/>
                  </a:lnTo>
                  <a:lnTo>
                    <a:pt x="9" y="141"/>
                  </a:lnTo>
                  <a:lnTo>
                    <a:pt x="12" y="141"/>
                  </a:lnTo>
                  <a:lnTo>
                    <a:pt x="20" y="143"/>
                  </a:lnTo>
                  <a:lnTo>
                    <a:pt x="32" y="147"/>
                  </a:lnTo>
                  <a:lnTo>
                    <a:pt x="47" y="150"/>
                  </a:lnTo>
                  <a:lnTo>
                    <a:pt x="65" y="151"/>
                  </a:lnTo>
                  <a:lnTo>
                    <a:pt x="86" y="151"/>
                  </a:lnTo>
                  <a:lnTo>
                    <a:pt x="108" y="147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8"/>
                  </a:lnTo>
                  <a:lnTo>
                    <a:pt x="141" y="130"/>
                  </a:lnTo>
                  <a:lnTo>
                    <a:pt x="126" y="133"/>
                  </a:lnTo>
                  <a:lnTo>
                    <a:pt x="108" y="137"/>
                  </a:lnTo>
                  <a:lnTo>
                    <a:pt x="89" y="138"/>
                  </a:lnTo>
                  <a:lnTo>
                    <a:pt x="67" y="139"/>
                  </a:lnTo>
                  <a:lnTo>
                    <a:pt x="43" y="135"/>
                  </a:lnTo>
                  <a:lnTo>
                    <a:pt x="21" y="129"/>
                  </a:lnTo>
                  <a:lnTo>
                    <a:pt x="0" y="117"/>
                  </a:lnTo>
                  <a:lnTo>
                    <a:pt x="0" y="116"/>
                  </a:lnTo>
                  <a:lnTo>
                    <a:pt x="3" y="111"/>
                  </a:lnTo>
                  <a:lnTo>
                    <a:pt x="6" y="102"/>
                  </a:lnTo>
                  <a:lnTo>
                    <a:pt x="11" y="91"/>
                  </a:lnTo>
                  <a:lnTo>
                    <a:pt x="19" y="80"/>
                  </a:lnTo>
                  <a:lnTo>
                    <a:pt x="26" y="67"/>
                  </a:lnTo>
                  <a:lnTo>
                    <a:pt x="37" y="54"/>
                  </a:lnTo>
                  <a:lnTo>
                    <a:pt x="50" y="41"/>
                  </a:lnTo>
                  <a:lnTo>
                    <a:pt x="64" y="29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3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0" name="任意多边形: 形状 39"/>
            <p:cNvSpPr/>
            <p:nvPr/>
          </p:nvSpPr>
          <p:spPr bwMode="auto">
            <a:xfrm>
              <a:off x="5162203" y="2720181"/>
              <a:ext cx="422275" cy="277813"/>
            </a:xfrm>
            <a:custGeom>
              <a:avLst/>
              <a:gdLst>
                <a:gd name="T0" fmla="*/ 145 w 266"/>
                <a:gd name="T1" fmla="*/ 0 h 175"/>
                <a:gd name="T2" fmla="*/ 171 w 266"/>
                <a:gd name="T3" fmla="*/ 1 h 175"/>
                <a:gd name="T4" fmla="*/ 200 w 266"/>
                <a:gd name="T5" fmla="*/ 6 h 175"/>
                <a:gd name="T6" fmla="*/ 232 w 266"/>
                <a:gd name="T7" fmla="*/ 18 h 175"/>
                <a:gd name="T8" fmla="*/ 266 w 266"/>
                <a:gd name="T9" fmla="*/ 35 h 175"/>
                <a:gd name="T10" fmla="*/ 266 w 266"/>
                <a:gd name="T11" fmla="*/ 36 h 175"/>
                <a:gd name="T12" fmla="*/ 263 w 266"/>
                <a:gd name="T13" fmla="*/ 43 h 175"/>
                <a:gd name="T14" fmla="*/ 259 w 266"/>
                <a:gd name="T15" fmla="*/ 52 h 175"/>
                <a:gd name="T16" fmla="*/ 253 w 266"/>
                <a:gd name="T17" fmla="*/ 65 h 175"/>
                <a:gd name="T18" fmla="*/ 246 w 266"/>
                <a:gd name="T19" fmla="*/ 79 h 175"/>
                <a:gd name="T20" fmla="*/ 237 w 266"/>
                <a:gd name="T21" fmla="*/ 93 h 175"/>
                <a:gd name="T22" fmla="*/ 226 w 266"/>
                <a:gd name="T23" fmla="*/ 110 h 175"/>
                <a:gd name="T24" fmla="*/ 213 w 266"/>
                <a:gd name="T25" fmla="*/ 126 h 175"/>
                <a:gd name="T26" fmla="*/ 198 w 266"/>
                <a:gd name="T27" fmla="*/ 140 h 175"/>
                <a:gd name="T28" fmla="*/ 181 w 266"/>
                <a:gd name="T29" fmla="*/ 153 h 175"/>
                <a:gd name="T30" fmla="*/ 163 w 266"/>
                <a:gd name="T31" fmla="*/ 163 h 175"/>
                <a:gd name="T32" fmla="*/ 143 w 266"/>
                <a:gd name="T33" fmla="*/ 171 h 175"/>
                <a:gd name="T34" fmla="*/ 120 w 266"/>
                <a:gd name="T35" fmla="*/ 175 h 175"/>
                <a:gd name="T36" fmla="*/ 96 w 266"/>
                <a:gd name="T37" fmla="*/ 174 h 175"/>
                <a:gd name="T38" fmla="*/ 70 w 266"/>
                <a:gd name="T39" fmla="*/ 169 h 175"/>
                <a:gd name="T40" fmla="*/ 40 w 266"/>
                <a:gd name="T41" fmla="*/ 157 h 175"/>
                <a:gd name="T42" fmla="*/ 9 w 266"/>
                <a:gd name="T43" fmla="*/ 139 h 175"/>
                <a:gd name="T44" fmla="*/ 13 w 266"/>
                <a:gd name="T45" fmla="*/ 140 h 175"/>
                <a:gd name="T46" fmla="*/ 20 w 266"/>
                <a:gd name="T47" fmla="*/ 143 h 175"/>
                <a:gd name="T48" fmla="*/ 32 w 266"/>
                <a:gd name="T49" fmla="*/ 145 h 175"/>
                <a:gd name="T50" fmla="*/ 48 w 266"/>
                <a:gd name="T51" fmla="*/ 148 h 175"/>
                <a:gd name="T52" fmla="*/ 66 w 266"/>
                <a:gd name="T53" fmla="*/ 149 h 175"/>
                <a:gd name="T54" fmla="*/ 87 w 266"/>
                <a:gd name="T55" fmla="*/ 149 h 175"/>
                <a:gd name="T56" fmla="*/ 109 w 266"/>
                <a:gd name="T57" fmla="*/ 145 h 175"/>
                <a:gd name="T58" fmla="*/ 131 w 266"/>
                <a:gd name="T59" fmla="*/ 137 h 175"/>
                <a:gd name="T60" fmla="*/ 153 w 266"/>
                <a:gd name="T61" fmla="*/ 124 h 175"/>
                <a:gd name="T62" fmla="*/ 149 w 266"/>
                <a:gd name="T63" fmla="*/ 126 h 175"/>
                <a:gd name="T64" fmla="*/ 140 w 266"/>
                <a:gd name="T65" fmla="*/ 128 h 175"/>
                <a:gd name="T66" fmla="*/ 127 w 266"/>
                <a:gd name="T67" fmla="*/ 131 h 175"/>
                <a:gd name="T68" fmla="*/ 109 w 266"/>
                <a:gd name="T69" fmla="*/ 135 h 175"/>
                <a:gd name="T70" fmla="*/ 88 w 266"/>
                <a:gd name="T71" fmla="*/ 137 h 175"/>
                <a:gd name="T72" fmla="*/ 66 w 266"/>
                <a:gd name="T73" fmla="*/ 137 h 175"/>
                <a:gd name="T74" fmla="*/ 44 w 266"/>
                <a:gd name="T75" fmla="*/ 134 h 175"/>
                <a:gd name="T76" fmla="*/ 22 w 266"/>
                <a:gd name="T77" fmla="*/ 127 h 175"/>
                <a:gd name="T78" fmla="*/ 0 w 266"/>
                <a:gd name="T79" fmla="*/ 115 h 175"/>
                <a:gd name="T80" fmla="*/ 1 w 266"/>
                <a:gd name="T81" fmla="*/ 114 h 175"/>
                <a:gd name="T82" fmla="*/ 2 w 266"/>
                <a:gd name="T83" fmla="*/ 109 h 175"/>
                <a:gd name="T84" fmla="*/ 6 w 266"/>
                <a:gd name="T85" fmla="*/ 100 h 175"/>
                <a:gd name="T86" fmla="*/ 11 w 266"/>
                <a:gd name="T87" fmla="*/ 89 h 175"/>
                <a:gd name="T88" fmla="*/ 18 w 266"/>
                <a:gd name="T89" fmla="*/ 78 h 175"/>
                <a:gd name="T90" fmla="*/ 27 w 266"/>
                <a:gd name="T91" fmla="*/ 65 h 175"/>
                <a:gd name="T92" fmla="*/ 37 w 266"/>
                <a:gd name="T93" fmla="*/ 52 h 175"/>
                <a:gd name="T94" fmla="*/ 49 w 266"/>
                <a:gd name="T95" fmla="*/ 39 h 175"/>
                <a:gd name="T96" fmla="*/ 65 w 266"/>
                <a:gd name="T97" fmla="*/ 27 h 175"/>
                <a:gd name="T98" fmla="*/ 80 w 266"/>
                <a:gd name="T99" fmla="*/ 17 h 175"/>
                <a:gd name="T100" fmla="*/ 100 w 266"/>
                <a:gd name="T101" fmla="*/ 8 h 175"/>
                <a:gd name="T102" fmla="*/ 120 w 266"/>
                <a:gd name="T103" fmla="*/ 1 h 175"/>
                <a:gd name="T104" fmla="*/ 145 w 266"/>
                <a:gd name="T105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6" h="175">
                  <a:moveTo>
                    <a:pt x="145" y="0"/>
                  </a:moveTo>
                  <a:lnTo>
                    <a:pt x="171" y="1"/>
                  </a:lnTo>
                  <a:lnTo>
                    <a:pt x="200" y="6"/>
                  </a:lnTo>
                  <a:lnTo>
                    <a:pt x="232" y="18"/>
                  </a:lnTo>
                  <a:lnTo>
                    <a:pt x="266" y="35"/>
                  </a:lnTo>
                  <a:lnTo>
                    <a:pt x="266" y="36"/>
                  </a:lnTo>
                  <a:lnTo>
                    <a:pt x="263" y="43"/>
                  </a:lnTo>
                  <a:lnTo>
                    <a:pt x="259" y="52"/>
                  </a:lnTo>
                  <a:lnTo>
                    <a:pt x="253" y="65"/>
                  </a:lnTo>
                  <a:lnTo>
                    <a:pt x="246" y="79"/>
                  </a:lnTo>
                  <a:lnTo>
                    <a:pt x="237" y="93"/>
                  </a:lnTo>
                  <a:lnTo>
                    <a:pt x="226" y="110"/>
                  </a:lnTo>
                  <a:lnTo>
                    <a:pt x="213" y="126"/>
                  </a:lnTo>
                  <a:lnTo>
                    <a:pt x="198" y="140"/>
                  </a:lnTo>
                  <a:lnTo>
                    <a:pt x="181" y="153"/>
                  </a:lnTo>
                  <a:lnTo>
                    <a:pt x="163" y="163"/>
                  </a:lnTo>
                  <a:lnTo>
                    <a:pt x="143" y="171"/>
                  </a:lnTo>
                  <a:lnTo>
                    <a:pt x="120" y="175"/>
                  </a:lnTo>
                  <a:lnTo>
                    <a:pt x="96" y="174"/>
                  </a:lnTo>
                  <a:lnTo>
                    <a:pt x="70" y="169"/>
                  </a:lnTo>
                  <a:lnTo>
                    <a:pt x="40" y="157"/>
                  </a:lnTo>
                  <a:lnTo>
                    <a:pt x="9" y="139"/>
                  </a:lnTo>
                  <a:lnTo>
                    <a:pt x="13" y="140"/>
                  </a:lnTo>
                  <a:lnTo>
                    <a:pt x="20" y="143"/>
                  </a:lnTo>
                  <a:lnTo>
                    <a:pt x="32" y="145"/>
                  </a:lnTo>
                  <a:lnTo>
                    <a:pt x="48" y="148"/>
                  </a:lnTo>
                  <a:lnTo>
                    <a:pt x="66" y="149"/>
                  </a:lnTo>
                  <a:lnTo>
                    <a:pt x="87" y="149"/>
                  </a:lnTo>
                  <a:lnTo>
                    <a:pt x="109" y="145"/>
                  </a:lnTo>
                  <a:lnTo>
                    <a:pt x="131" y="137"/>
                  </a:lnTo>
                  <a:lnTo>
                    <a:pt x="153" y="124"/>
                  </a:lnTo>
                  <a:lnTo>
                    <a:pt x="149" y="126"/>
                  </a:lnTo>
                  <a:lnTo>
                    <a:pt x="140" y="128"/>
                  </a:lnTo>
                  <a:lnTo>
                    <a:pt x="127" y="131"/>
                  </a:lnTo>
                  <a:lnTo>
                    <a:pt x="109" y="135"/>
                  </a:lnTo>
                  <a:lnTo>
                    <a:pt x="88" y="137"/>
                  </a:lnTo>
                  <a:lnTo>
                    <a:pt x="66" y="137"/>
                  </a:lnTo>
                  <a:lnTo>
                    <a:pt x="44" y="134"/>
                  </a:lnTo>
                  <a:lnTo>
                    <a:pt x="22" y="127"/>
                  </a:lnTo>
                  <a:lnTo>
                    <a:pt x="0" y="115"/>
                  </a:lnTo>
                  <a:lnTo>
                    <a:pt x="1" y="114"/>
                  </a:lnTo>
                  <a:lnTo>
                    <a:pt x="2" y="109"/>
                  </a:lnTo>
                  <a:lnTo>
                    <a:pt x="6" y="100"/>
                  </a:lnTo>
                  <a:lnTo>
                    <a:pt x="11" y="89"/>
                  </a:lnTo>
                  <a:lnTo>
                    <a:pt x="18" y="78"/>
                  </a:lnTo>
                  <a:lnTo>
                    <a:pt x="27" y="65"/>
                  </a:lnTo>
                  <a:lnTo>
                    <a:pt x="37" y="52"/>
                  </a:lnTo>
                  <a:lnTo>
                    <a:pt x="49" y="39"/>
                  </a:lnTo>
                  <a:lnTo>
                    <a:pt x="65" y="27"/>
                  </a:lnTo>
                  <a:lnTo>
                    <a:pt x="80" y="17"/>
                  </a:lnTo>
                  <a:lnTo>
                    <a:pt x="100" y="8"/>
                  </a:lnTo>
                  <a:lnTo>
                    <a:pt x="120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1" name="任意多边形: 形状 40"/>
            <p:cNvSpPr/>
            <p:nvPr/>
          </p:nvSpPr>
          <p:spPr bwMode="auto">
            <a:xfrm>
              <a:off x="4836765" y="3088481"/>
              <a:ext cx="280988" cy="404813"/>
            </a:xfrm>
            <a:custGeom>
              <a:avLst/>
              <a:gdLst>
                <a:gd name="T0" fmla="*/ 151 w 177"/>
                <a:gd name="T1" fmla="*/ 0 h 255"/>
                <a:gd name="T2" fmla="*/ 153 w 177"/>
                <a:gd name="T3" fmla="*/ 2 h 255"/>
                <a:gd name="T4" fmla="*/ 155 w 177"/>
                <a:gd name="T5" fmla="*/ 8 h 255"/>
                <a:gd name="T6" fmla="*/ 159 w 177"/>
                <a:gd name="T7" fmla="*/ 18 h 255"/>
                <a:gd name="T8" fmla="*/ 163 w 177"/>
                <a:gd name="T9" fmla="*/ 30 h 255"/>
                <a:gd name="T10" fmla="*/ 168 w 177"/>
                <a:gd name="T11" fmla="*/ 46 h 255"/>
                <a:gd name="T12" fmla="*/ 172 w 177"/>
                <a:gd name="T13" fmla="*/ 63 h 255"/>
                <a:gd name="T14" fmla="*/ 176 w 177"/>
                <a:gd name="T15" fmla="*/ 82 h 255"/>
                <a:gd name="T16" fmla="*/ 177 w 177"/>
                <a:gd name="T17" fmla="*/ 101 h 255"/>
                <a:gd name="T18" fmla="*/ 177 w 177"/>
                <a:gd name="T19" fmla="*/ 122 h 255"/>
                <a:gd name="T20" fmla="*/ 175 w 177"/>
                <a:gd name="T21" fmla="*/ 143 h 255"/>
                <a:gd name="T22" fmla="*/ 169 w 177"/>
                <a:gd name="T23" fmla="*/ 164 h 255"/>
                <a:gd name="T24" fmla="*/ 160 w 177"/>
                <a:gd name="T25" fmla="*/ 183 h 255"/>
                <a:gd name="T26" fmla="*/ 147 w 177"/>
                <a:gd name="T27" fmla="*/ 203 h 255"/>
                <a:gd name="T28" fmla="*/ 129 w 177"/>
                <a:gd name="T29" fmla="*/ 220 h 255"/>
                <a:gd name="T30" fmla="*/ 107 w 177"/>
                <a:gd name="T31" fmla="*/ 234 h 255"/>
                <a:gd name="T32" fmla="*/ 77 w 177"/>
                <a:gd name="T33" fmla="*/ 246 h 255"/>
                <a:gd name="T34" fmla="*/ 43 w 177"/>
                <a:gd name="T35" fmla="*/ 255 h 255"/>
                <a:gd name="T36" fmla="*/ 46 w 177"/>
                <a:gd name="T37" fmla="*/ 255 h 255"/>
                <a:gd name="T38" fmla="*/ 52 w 177"/>
                <a:gd name="T39" fmla="*/ 251 h 255"/>
                <a:gd name="T40" fmla="*/ 64 w 177"/>
                <a:gd name="T41" fmla="*/ 244 h 255"/>
                <a:gd name="T42" fmla="*/ 77 w 177"/>
                <a:gd name="T43" fmla="*/ 235 h 255"/>
                <a:gd name="T44" fmla="*/ 91 w 177"/>
                <a:gd name="T45" fmla="*/ 224 h 255"/>
                <a:gd name="T46" fmla="*/ 104 w 177"/>
                <a:gd name="T47" fmla="*/ 208 h 255"/>
                <a:gd name="T48" fmla="*/ 117 w 177"/>
                <a:gd name="T49" fmla="*/ 190 h 255"/>
                <a:gd name="T50" fmla="*/ 128 w 177"/>
                <a:gd name="T51" fmla="*/ 169 h 255"/>
                <a:gd name="T52" fmla="*/ 134 w 177"/>
                <a:gd name="T53" fmla="*/ 144 h 255"/>
                <a:gd name="T54" fmla="*/ 133 w 177"/>
                <a:gd name="T55" fmla="*/ 147 h 255"/>
                <a:gd name="T56" fmla="*/ 128 w 177"/>
                <a:gd name="T57" fmla="*/ 155 h 255"/>
                <a:gd name="T58" fmla="*/ 121 w 177"/>
                <a:gd name="T59" fmla="*/ 168 h 255"/>
                <a:gd name="T60" fmla="*/ 111 w 177"/>
                <a:gd name="T61" fmla="*/ 182 h 255"/>
                <a:gd name="T62" fmla="*/ 98 w 177"/>
                <a:gd name="T63" fmla="*/ 198 h 255"/>
                <a:gd name="T64" fmla="*/ 82 w 177"/>
                <a:gd name="T65" fmla="*/ 214 h 255"/>
                <a:gd name="T66" fmla="*/ 64 w 177"/>
                <a:gd name="T67" fmla="*/ 227 h 255"/>
                <a:gd name="T68" fmla="*/ 43 w 177"/>
                <a:gd name="T69" fmla="*/ 239 h 255"/>
                <a:gd name="T70" fmla="*/ 20 w 177"/>
                <a:gd name="T71" fmla="*/ 246 h 255"/>
                <a:gd name="T72" fmla="*/ 19 w 177"/>
                <a:gd name="T73" fmla="*/ 243 h 255"/>
                <a:gd name="T74" fmla="*/ 16 w 177"/>
                <a:gd name="T75" fmla="*/ 238 h 255"/>
                <a:gd name="T76" fmla="*/ 13 w 177"/>
                <a:gd name="T77" fmla="*/ 229 h 255"/>
                <a:gd name="T78" fmla="*/ 10 w 177"/>
                <a:gd name="T79" fmla="*/ 217 h 255"/>
                <a:gd name="T80" fmla="*/ 6 w 177"/>
                <a:gd name="T81" fmla="*/ 201 h 255"/>
                <a:gd name="T82" fmla="*/ 2 w 177"/>
                <a:gd name="T83" fmla="*/ 185 h 255"/>
                <a:gd name="T84" fmla="*/ 0 w 177"/>
                <a:gd name="T85" fmla="*/ 166 h 255"/>
                <a:gd name="T86" fmla="*/ 2 w 177"/>
                <a:gd name="T87" fmla="*/ 147 h 255"/>
                <a:gd name="T88" fmla="*/ 4 w 177"/>
                <a:gd name="T89" fmla="*/ 127 h 255"/>
                <a:gd name="T90" fmla="*/ 11 w 177"/>
                <a:gd name="T91" fmla="*/ 107 h 255"/>
                <a:gd name="T92" fmla="*/ 21 w 177"/>
                <a:gd name="T93" fmla="*/ 86 h 255"/>
                <a:gd name="T94" fmla="*/ 36 w 177"/>
                <a:gd name="T95" fmla="*/ 65 h 255"/>
                <a:gd name="T96" fmla="*/ 55 w 177"/>
                <a:gd name="T97" fmla="*/ 47 h 255"/>
                <a:gd name="T98" fmla="*/ 81 w 177"/>
                <a:gd name="T99" fmla="*/ 29 h 255"/>
                <a:gd name="T100" fmla="*/ 112 w 177"/>
                <a:gd name="T101" fmla="*/ 13 h 255"/>
                <a:gd name="T102" fmla="*/ 151 w 177"/>
                <a:gd name="T103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5">
                  <a:moveTo>
                    <a:pt x="151" y="0"/>
                  </a:moveTo>
                  <a:lnTo>
                    <a:pt x="153" y="2"/>
                  </a:lnTo>
                  <a:lnTo>
                    <a:pt x="155" y="8"/>
                  </a:lnTo>
                  <a:lnTo>
                    <a:pt x="159" y="18"/>
                  </a:lnTo>
                  <a:lnTo>
                    <a:pt x="163" y="30"/>
                  </a:lnTo>
                  <a:lnTo>
                    <a:pt x="168" y="46"/>
                  </a:lnTo>
                  <a:lnTo>
                    <a:pt x="172" y="63"/>
                  </a:lnTo>
                  <a:lnTo>
                    <a:pt x="176" y="82"/>
                  </a:lnTo>
                  <a:lnTo>
                    <a:pt x="177" y="101"/>
                  </a:lnTo>
                  <a:lnTo>
                    <a:pt x="177" y="122"/>
                  </a:lnTo>
                  <a:lnTo>
                    <a:pt x="175" y="143"/>
                  </a:lnTo>
                  <a:lnTo>
                    <a:pt x="169" y="164"/>
                  </a:lnTo>
                  <a:lnTo>
                    <a:pt x="160" y="183"/>
                  </a:lnTo>
                  <a:lnTo>
                    <a:pt x="147" y="203"/>
                  </a:lnTo>
                  <a:lnTo>
                    <a:pt x="129" y="220"/>
                  </a:lnTo>
                  <a:lnTo>
                    <a:pt x="107" y="234"/>
                  </a:lnTo>
                  <a:lnTo>
                    <a:pt x="77" y="246"/>
                  </a:lnTo>
                  <a:lnTo>
                    <a:pt x="43" y="255"/>
                  </a:lnTo>
                  <a:lnTo>
                    <a:pt x="46" y="255"/>
                  </a:lnTo>
                  <a:lnTo>
                    <a:pt x="52" y="251"/>
                  </a:lnTo>
                  <a:lnTo>
                    <a:pt x="64" y="244"/>
                  </a:lnTo>
                  <a:lnTo>
                    <a:pt x="77" y="235"/>
                  </a:lnTo>
                  <a:lnTo>
                    <a:pt x="91" y="224"/>
                  </a:lnTo>
                  <a:lnTo>
                    <a:pt x="104" y="208"/>
                  </a:lnTo>
                  <a:lnTo>
                    <a:pt x="117" y="190"/>
                  </a:lnTo>
                  <a:lnTo>
                    <a:pt x="128" y="169"/>
                  </a:lnTo>
                  <a:lnTo>
                    <a:pt x="134" y="144"/>
                  </a:lnTo>
                  <a:lnTo>
                    <a:pt x="133" y="147"/>
                  </a:lnTo>
                  <a:lnTo>
                    <a:pt x="128" y="155"/>
                  </a:lnTo>
                  <a:lnTo>
                    <a:pt x="121" y="168"/>
                  </a:lnTo>
                  <a:lnTo>
                    <a:pt x="111" y="182"/>
                  </a:lnTo>
                  <a:lnTo>
                    <a:pt x="98" y="198"/>
                  </a:lnTo>
                  <a:lnTo>
                    <a:pt x="82" y="214"/>
                  </a:lnTo>
                  <a:lnTo>
                    <a:pt x="64" y="227"/>
                  </a:lnTo>
                  <a:lnTo>
                    <a:pt x="43" y="239"/>
                  </a:lnTo>
                  <a:lnTo>
                    <a:pt x="20" y="246"/>
                  </a:lnTo>
                  <a:lnTo>
                    <a:pt x="19" y="243"/>
                  </a:lnTo>
                  <a:lnTo>
                    <a:pt x="16" y="238"/>
                  </a:lnTo>
                  <a:lnTo>
                    <a:pt x="13" y="229"/>
                  </a:lnTo>
                  <a:lnTo>
                    <a:pt x="10" y="217"/>
                  </a:lnTo>
                  <a:lnTo>
                    <a:pt x="6" y="201"/>
                  </a:lnTo>
                  <a:lnTo>
                    <a:pt x="2" y="185"/>
                  </a:lnTo>
                  <a:lnTo>
                    <a:pt x="0" y="166"/>
                  </a:lnTo>
                  <a:lnTo>
                    <a:pt x="2" y="147"/>
                  </a:lnTo>
                  <a:lnTo>
                    <a:pt x="4" y="127"/>
                  </a:lnTo>
                  <a:lnTo>
                    <a:pt x="11" y="107"/>
                  </a:lnTo>
                  <a:lnTo>
                    <a:pt x="21" y="86"/>
                  </a:lnTo>
                  <a:lnTo>
                    <a:pt x="36" y="65"/>
                  </a:lnTo>
                  <a:lnTo>
                    <a:pt x="55" y="47"/>
                  </a:lnTo>
                  <a:lnTo>
                    <a:pt x="81" y="29"/>
                  </a:lnTo>
                  <a:lnTo>
                    <a:pt x="112" y="1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2" name="任意多边形: 形状 41"/>
            <p:cNvSpPr/>
            <p:nvPr/>
          </p:nvSpPr>
          <p:spPr bwMode="auto">
            <a:xfrm>
              <a:off x="5373340" y="3369469"/>
              <a:ext cx="423863" cy="279400"/>
            </a:xfrm>
            <a:custGeom>
              <a:avLst/>
              <a:gdLst>
                <a:gd name="T0" fmla="*/ 145 w 267"/>
                <a:gd name="T1" fmla="*/ 0 h 176"/>
                <a:gd name="T2" fmla="*/ 171 w 267"/>
                <a:gd name="T3" fmla="*/ 2 h 176"/>
                <a:gd name="T4" fmla="*/ 201 w 267"/>
                <a:gd name="T5" fmla="*/ 8 h 176"/>
                <a:gd name="T6" fmla="*/ 232 w 267"/>
                <a:gd name="T7" fmla="*/ 19 h 176"/>
                <a:gd name="T8" fmla="*/ 267 w 267"/>
                <a:gd name="T9" fmla="*/ 35 h 176"/>
                <a:gd name="T10" fmla="*/ 266 w 267"/>
                <a:gd name="T11" fmla="*/ 37 h 176"/>
                <a:gd name="T12" fmla="*/ 263 w 267"/>
                <a:gd name="T13" fmla="*/ 44 h 176"/>
                <a:gd name="T14" fmla="*/ 259 w 267"/>
                <a:gd name="T15" fmla="*/ 53 h 176"/>
                <a:gd name="T16" fmla="*/ 254 w 267"/>
                <a:gd name="T17" fmla="*/ 66 h 176"/>
                <a:gd name="T18" fmla="*/ 246 w 267"/>
                <a:gd name="T19" fmla="*/ 80 h 176"/>
                <a:gd name="T20" fmla="*/ 237 w 267"/>
                <a:gd name="T21" fmla="*/ 95 h 176"/>
                <a:gd name="T22" fmla="*/ 227 w 267"/>
                <a:gd name="T23" fmla="*/ 111 h 176"/>
                <a:gd name="T24" fmla="*/ 214 w 267"/>
                <a:gd name="T25" fmla="*/ 127 h 176"/>
                <a:gd name="T26" fmla="*/ 199 w 267"/>
                <a:gd name="T27" fmla="*/ 141 h 176"/>
                <a:gd name="T28" fmla="*/ 182 w 267"/>
                <a:gd name="T29" fmla="*/ 154 h 176"/>
                <a:gd name="T30" fmla="*/ 164 w 267"/>
                <a:gd name="T31" fmla="*/ 165 h 176"/>
                <a:gd name="T32" fmla="*/ 143 w 267"/>
                <a:gd name="T33" fmla="*/ 172 h 176"/>
                <a:gd name="T34" fmla="*/ 121 w 267"/>
                <a:gd name="T35" fmla="*/ 176 h 176"/>
                <a:gd name="T36" fmla="*/ 97 w 267"/>
                <a:gd name="T37" fmla="*/ 175 h 176"/>
                <a:gd name="T38" fmla="*/ 69 w 267"/>
                <a:gd name="T39" fmla="*/ 170 h 176"/>
                <a:gd name="T40" fmla="*/ 41 w 267"/>
                <a:gd name="T41" fmla="*/ 158 h 176"/>
                <a:gd name="T42" fmla="*/ 10 w 267"/>
                <a:gd name="T43" fmla="*/ 140 h 176"/>
                <a:gd name="T44" fmla="*/ 12 w 267"/>
                <a:gd name="T45" fmla="*/ 140 h 176"/>
                <a:gd name="T46" fmla="*/ 20 w 267"/>
                <a:gd name="T47" fmla="*/ 143 h 176"/>
                <a:gd name="T48" fmla="*/ 32 w 267"/>
                <a:gd name="T49" fmla="*/ 146 h 176"/>
                <a:gd name="T50" fmla="*/ 47 w 267"/>
                <a:gd name="T51" fmla="*/ 149 h 176"/>
                <a:gd name="T52" fmla="*/ 67 w 267"/>
                <a:gd name="T53" fmla="*/ 150 h 176"/>
                <a:gd name="T54" fmla="*/ 86 w 267"/>
                <a:gd name="T55" fmla="*/ 150 h 176"/>
                <a:gd name="T56" fmla="*/ 108 w 267"/>
                <a:gd name="T57" fmla="*/ 146 h 176"/>
                <a:gd name="T58" fmla="*/ 130 w 267"/>
                <a:gd name="T59" fmla="*/ 139 h 176"/>
                <a:gd name="T60" fmla="*/ 152 w 267"/>
                <a:gd name="T61" fmla="*/ 126 h 176"/>
                <a:gd name="T62" fmla="*/ 150 w 267"/>
                <a:gd name="T63" fmla="*/ 127 h 176"/>
                <a:gd name="T64" fmla="*/ 141 w 267"/>
                <a:gd name="T65" fmla="*/ 130 h 176"/>
                <a:gd name="T66" fmla="*/ 126 w 267"/>
                <a:gd name="T67" fmla="*/ 132 h 176"/>
                <a:gd name="T68" fmla="*/ 110 w 267"/>
                <a:gd name="T69" fmla="*/ 136 h 176"/>
                <a:gd name="T70" fmla="*/ 89 w 267"/>
                <a:gd name="T71" fmla="*/ 137 h 176"/>
                <a:gd name="T72" fmla="*/ 67 w 267"/>
                <a:gd name="T73" fmla="*/ 137 h 176"/>
                <a:gd name="T74" fmla="*/ 43 w 267"/>
                <a:gd name="T75" fmla="*/ 135 h 176"/>
                <a:gd name="T76" fmla="*/ 21 w 267"/>
                <a:gd name="T77" fmla="*/ 128 h 176"/>
                <a:gd name="T78" fmla="*/ 0 w 267"/>
                <a:gd name="T79" fmla="*/ 117 h 176"/>
                <a:gd name="T80" fmla="*/ 0 w 267"/>
                <a:gd name="T81" fmla="*/ 115 h 176"/>
                <a:gd name="T82" fmla="*/ 3 w 267"/>
                <a:gd name="T83" fmla="*/ 110 h 176"/>
                <a:gd name="T84" fmla="*/ 7 w 267"/>
                <a:gd name="T85" fmla="*/ 101 h 176"/>
                <a:gd name="T86" fmla="*/ 12 w 267"/>
                <a:gd name="T87" fmla="*/ 91 h 176"/>
                <a:gd name="T88" fmla="*/ 19 w 267"/>
                <a:gd name="T89" fmla="*/ 79 h 176"/>
                <a:gd name="T90" fmla="*/ 26 w 267"/>
                <a:gd name="T91" fmla="*/ 66 h 176"/>
                <a:gd name="T92" fmla="*/ 37 w 267"/>
                <a:gd name="T93" fmla="*/ 53 h 176"/>
                <a:gd name="T94" fmla="*/ 50 w 267"/>
                <a:gd name="T95" fmla="*/ 40 h 176"/>
                <a:gd name="T96" fmla="*/ 64 w 267"/>
                <a:gd name="T97" fmla="*/ 28 h 176"/>
                <a:gd name="T98" fmla="*/ 81 w 267"/>
                <a:gd name="T99" fmla="*/ 18 h 176"/>
                <a:gd name="T100" fmla="*/ 99 w 267"/>
                <a:gd name="T101" fmla="*/ 9 h 176"/>
                <a:gd name="T102" fmla="*/ 121 w 267"/>
                <a:gd name="T103" fmla="*/ 2 h 176"/>
                <a:gd name="T104" fmla="*/ 145 w 267"/>
                <a:gd name="T105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7" h="176">
                  <a:moveTo>
                    <a:pt x="145" y="0"/>
                  </a:moveTo>
                  <a:lnTo>
                    <a:pt x="171" y="2"/>
                  </a:lnTo>
                  <a:lnTo>
                    <a:pt x="201" y="8"/>
                  </a:lnTo>
                  <a:lnTo>
                    <a:pt x="232" y="19"/>
                  </a:lnTo>
                  <a:lnTo>
                    <a:pt x="267" y="35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9" y="53"/>
                  </a:lnTo>
                  <a:lnTo>
                    <a:pt x="254" y="66"/>
                  </a:lnTo>
                  <a:lnTo>
                    <a:pt x="246" y="80"/>
                  </a:lnTo>
                  <a:lnTo>
                    <a:pt x="237" y="95"/>
                  </a:lnTo>
                  <a:lnTo>
                    <a:pt x="227" y="111"/>
                  </a:lnTo>
                  <a:lnTo>
                    <a:pt x="214" y="127"/>
                  </a:lnTo>
                  <a:lnTo>
                    <a:pt x="199" y="141"/>
                  </a:lnTo>
                  <a:lnTo>
                    <a:pt x="182" y="154"/>
                  </a:lnTo>
                  <a:lnTo>
                    <a:pt x="164" y="165"/>
                  </a:lnTo>
                  <a:lnTo>
                    <a:pt x="143" y="172"/>
                  </a:lnTo>
                  <a:lnTo>
                    <a:pt x="121" y="176"/>
                  </a:lnTo>
                  <a:lnTo>
                    <a:pt x="97" y="175"/>
                  </a:lnTo>
                  <a:lnTo>
                    <a:pt x="69" y="170"/>
                  </a:lnTo>
                  <a:lnTo>
                    <a:pt x="41" y="158"/>
                  </a:lnTo>
                  <a:lnTo>
                    <a:pt x="10" y="140"/>
                  </a:lnTo>
                  <a:lnTo>
                    <a:pt x="12" y="140"/>
                  </a:lnTo>
                  <a:lnTo>
                    <a:pt x="20" y="143"/>
                  </a:lnTo>
                  <a:lnTo>
                    <a:pt x="32" y="146"/>
                  </a:lnTo>
                  <a:lnTo>
                    <a:pt x="47" y="149"/>
                  </a:lnTo>
                  <a:lnTo>
                    <a:pt x="67" y="150"/>
                  </a:lnTo>
                  <a:lnTo>
                    <a:pt x="86" y="150"/>
                  </a:lnTo>
                  <a:lnTo>
                    <a:pt x="108" y="146"/>
                  </a:lnTo>
                  <a:lnTo>
                    <a:pt x="130" y="139"/>
                  </a:lnTo>
                  <a:lnTo>
                    <a:pt x="152" y="126"/>
                  </a:lnTo>
                  <a:lnTo>
                    <a:pt x="150" y="127"/>
                  </a:lnTo>
                  <a:lnTo>
                    <a:pt x="141" y="130"/>
                  </a:lnTo>
                  <a:lnTo>
                    <a:pt x="126" y="132"/>
                  </a:lnTo>
                  <a:lnTo>
                    <a:pt x="110" y="136"/>
                  </a:lnTo>
                  <a:lnTo>
                    <a:pt x="89" y="137"/>
                  </a:lnTo>
                  <a:lnTo>
                    <a:pt x="67" y="137"/>
                  </a:lnTo>
                  <a:lnTo>
                    <a:pt x="43" y="135"/>
                  </a:lnTo>
                  <a:lnTo>
                    <a:pt x="21" y="128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3" y="110"/>
                  </a:lnTo>
                  <a:lnTo>
                    <a:pt x="7" y="101"/>
                  </a:lnTo>
                  <a:lnTo>
                    <a:pt x="12" y="91"/>
                  </a:lnTo>
                  <a:lnTo>
                    <a:pt x="19" y="79"/>
                  </a:lnTo>
                  <a:lnTo>
                    <a:pt x="26" y="66"/>
                  </a:lnTo>
                  <a:lnTo>
                    <a:pt x="37" y="53"/>
                  </a:lnTo>
                  <a:lnTo>
                    <a:pt x="50" y="40"/>
                  </a:lnTo>
                  <a:lnTo>
                    <a:pt x="64" y="28"/>
                  </a:lnTo>
                  <a:lnTo>
                    <a:pt x="81" y="18"/>
                  </a:lnTo>
                  <a:lnTo>
                    <a:pt x="99" y="9"/>
                  </a:lnTo>
                  <a:lnTo>
                    <a:pt x="121" y="2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3" name="任意多边形: 形状 42"/>
            <p:cNvSpPr/>
            <p:nvPr/>
          </p:nvSpPr>
          <p:spPr bwMode="auto">
            <a:xfrm>
              <a:off x="5046315" y="3877469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9 w 256"/>
                <a:gd name="T3" fmla="*/ 2 h 177"/>
                <a:gd name="T4" fmla="*/ 128 w 256"/>
                <a:gd name="T5" fmla="*/ 4 h 177"/>
                <a:gd name="T6" fmla="*/ 149 w 256"/>
                <a:gd name="T7" fmla="*/ 11 h 177"/>
                <a:gd name="T8" fmla="*/ 170 w 256"/>
                <a:gd name="T9" fmla="*/ 21 h 177"/>
                <a:gd name="T10" fmla="*/ 190 w 256"/>
                <a:gd name="T11" fmla="*/ 35 h 177"/>
                <a:gd name="T12" fmla="*/ 209 w 256"/>
                <a:gd name="T13" fmla="*/ 55 h 177"/>
                <a:gd name="T14" fmla="*/ 227 w 256"/>
                <a:gd name="T15" fmla="*/ 81 h 177"/>
                <a:gd name="T16" fmla="*/ 243 w 256"/>
                <a:gd name="T17" fmla="*/ 112 h 177"/>
                <a:gd name="T18" fmla="*/ 256 w 256"/>
                <a:gd name="T19" fmla="*/ 151 h 177"/>
                <a:gd name="T20" fmla="*/ 253 w 256"/>
                <a:gd name="T21" fmla="*/ 151 h 177"/>
                <a:gd name="T22" fmla="*/ 248 w 256"/>
                <a:gd name="T23" fmla="*/ 155 h 177"/>
                <a:gd name="T24" fmla="*/ 238 w 256"/>
                <a:gd name="T25" fmla="*/ 159 h 177"/>
                <a:gd name="T26" fmla="*/ 226 w 256"/>
                <a:gd name="T27" fmla="*/ 163 h 177"/>
                <a:gd name="T28" fmla="*/ 210 w 256"/>
                <a:gd name="T29" fmla="*/ 168 h 177"/>
                <a:gd name="T30" fmla="*/ 193 w 256"/>
                <a:gd name="T31" fmla="*/ 172 h 177"/>
                <a:gd name="T32" fmla="*/ 174 w 256"/>
                <a:gd name="T33" fmla="*/ 176 h 177"/>
                <a:gd name="T34" fmla="*/ 154 w 256"/>
                <a:gd name="T35" fmla="*/ 177 h 177"/>
                <a:gd name="T36" fmla="*/ 134 w 256"/>
                <a:gd name="T37" fmla="*/ 177 h 177"/>
                <a:gd name="T38" fmla="*/ 113 w 256"/>
                <a:gd name="T39" fmla="*/ 174 h 177"/>
                <a:gd name="T40" fmla="*/ 92 w 256"/>
                <a:gd name="T41" fmla="*/ 169 h 177"/>
                <a:gd name="T42" fmla="*/ 71 w 256"/>
                <a:gd name="T43" fmla="*/ 160 h 177"/>
                <a:gd name="T44" fmla="*/ 53 w 256"/>
                <a:gd name="T45" fmla="*/ 147 h 177"/>
                <a:gd name="T46" fmla="*/ 36 w 256"/>
                <a:gd name="T47" fmla="*/ 129 h 177"/>
                <a:gd name="T48" fmla="*/ 22 w 256"/>
                <a:gd name="T49" fmla="*/ 106 h 177"/>
                <a:gd name="T50" fmla="*/ 9 w 256"/>
                <a:gd name="T51" fmla="*/ 77 h 177"/>
                <a:gd name="T52" fmla="*/ 0 w 256"/>
                <a:gd name="T53" fmla="*/ 42 h 177"/>
                <a:gd name="T54" fmla="*/ 1 w 256"/>
                <a:gd name="T55" fmla="*/ 45 h 177"/>
                <a:gd name="T56" fmla="*/ 5 w 256"/>
                <a:gd name="T57" fmla="*/ 52 h 177"/>
                <a:gd name="T58" fmla="*/ 11 w 256"/>
                <a:gd name="T59" fmla="*/ 63 h 177"/>
                <a:gd name="T60" fmla="*/ 21 w 256"/>
                <a:gd name="T61" fmla="*/ 77 h 177"/>
                <a:gd name="T62" fmla="*/ 32 w 256"/>
                <a:gd name="T63" fmla="*/ 90 h 177"/>
                <a:gd name="T64" fmla="*/ 48 w 256"/>
                <a:gd name="T65" fmla="*/ 104 h 177"/>
                <a:gd name="T66" fmla="*/ 66 w 256"/>
                <a:gd name="T67" fmla="*/ 117 h 177"/>
                <a:gd name="T68" fmla="*/ 87 w 256"/>
                <a:gd name="T69" fmla="*/ 128 h 177"/>
                <a:gd name="T70" fmla="*/ 112 w 256"/>
                <a:gd name="T71" fmla="*/ 134 h 177"/>
                <a:gd name="T72" fmla="*/ 109 w 256"/>
                <a:gd name="T73" fmla="*/ 133 h 177"/>
                <a:gd name="T74" fmla="*/ 100 w 256"/>
                <a:gd name="T75" fmla="*/ 128 h 177"/>
                <a:gd name="T76" fmla="*/ 88 w 256"/>
                <a:gd name="T77" fmla="*/ 120 h 177"/>
                <a:gd name="T78" fmla="*/ 74 w 256"/>
                <a:gd name="T79" fmla="*/ 111 h 177"/>
                <a:gd name="T80" fmla="*/ 57 w 256"/>
                <a:gd name="T81" fmla="*/ 98 h 177"/>
                <a:gd name="T82" fmla="*/ 41 w 256"/>
                <a:gd name="T83" fmla="*/ 82 h 177"/>
                <a:gd name="T84" fmla="*/ 27 w 256"/>
                <a:gd name="T85" fmla="*/ 64 h 177"/>
                <a:gd name="T86" fmla="*/ 17 w 256"/>
                <a:gd name="T87" fmla="*/ 43 h 177"/>
                <a:gd name="T88" fmla="*/ 10 w 256"/>
                <a:gd name="T89" fmla="*/ 20 h 177"/>
                <a:gd name="T90" fmla="*/ 11 w 256"/>
                <a:gd name="T91" fmla="*/ 19 h 177"/>
                <a:gd name="T92" fmla="*/ 18 w 256"/>
                <a:gd name="T93" fmla="*/ 16 h 177"/>
                <a:gd name="T94" fmla="*/ 27 w 256"/>
                <a:gd name="T95" fmla="*/ 12 h 177"/>
                <a:gd name="T96" fmla="*/ 39 w 256"/>
                <a:gd name="T97" fmla="*/ 8 h 177"/>
                <a:gd name="T98" fmla="*/ 54 w 256"/>
                <a:gd name="T99" fmla="*/ 6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9" y="2"/>
                  </a:lnTo>
                  <a:lnTo>
                    <a:pt x="128" y="4"/>
                  </a:lnTo>
                  <a:lnTo>
                    <a:pt x="149" y="11"/>
                  </a:lnTo>
                  <a:lnTo>
                    <a:pt x="170" y="21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7" y="81"/>
                  </a:lnTo>
                  <a:lnTo>
                    <a:pt x="243" y="112"/>
                  </a:lnTo>
                  <a:lnTo>
                    <a:pt x="256" y="151"/>
                  </a:lnTo>
                  <a:lnTo>
                    <a:pt x="253" y="151"/>
                  </a:lnTo>
                  <a:lnTo>
                    <a:pt x="248" y="155"/>
                  </a:lnTo>
                  <a:lnTo>
                    <a:pt x="238" y="159"/>
                  </a:lnTo>
                  <a:lnTo>
                    <a:pt x="226" y="163"/>
                  </a:lnTo>
                  <a:lnTo>
                    <a:pt x="210" y="168"/>
                  </a:lnTo>
                  <a:lnTo>
                    <a:pt x="193" y="172"/>
                  </a:lnTo>
                  <a:lnTo>
                    <a:pt x="174" y="176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3" y="174"/>
                  </a:lnTo>
                  <a:lnTo>
                    <a:pt x="92" y="169"/>
                  </a:lnTo>
                  <a:lnTo>
                    <a:pt x="71" y="160"/>
                  </a:lnTo>
                  <a:lnTo>
                    <a:pt x="53" y="147"/>
                  </a:lnTo>
                  <a:lnTo>
                    <a:pt x="36" y="129"/>
                  </a:lnTo>
                  <a:lnTo>
                    <a:pt x="22" y="106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1" y="45"/>
                  </a:lnTo>
                  <a:lnTo>
                    <a:pt x="5" y="52"/>
                  </a:lnTo>
                  <a:lnTo>
                    <a:pt x="11" y="63"/>
                  </a:lnTo>
                  <a:lnTo>
                    <a:pt x="21" y="77"/>
                  </a:lnTo>
                  <a:lnTo>
                    <a:pt x="32" y="90"/>
                  </a:lnTo>
                  <a:lnTo>
                    <a:pt x="48" y="104"/>
                  </a:lnTo>
                  <a:lnTo>
                    <a:pt x="66" y="117"/>
                  </a:lnTo>
                  <a:lnTo>
                    <a:pt x="87" y="128"/>
                  </a:lnTo>
                  <a:lnTo>
                    <a:pt x="112" y="134"/>
                  </a:lnTo>
                  <a:lnTo>
                    <a:pt x="109" y="133"/>
                  </a:lnTo>
                  <a:lnTo>
                    <a:pt x="100" y="128"/>
                  </a:lnTo>
                  <a:lnTo>
                    <a:pt x="88" y="120"/>
                  </a:lnTo>
                  <a:lnTo>
                    <a:pt x="74" y="111"/>
                  </a:lnTo>
                  <a:lnTo>
                    <a:pt x="57" y="98"/>
                  </a:lnTo>
                  <a:lnTo>
                    <a:pt x="41" y="82"/>
                  </a:lnTo>
                  <a:lnTo>
                    <a:pt x="27" y="64"/>
                  </a:lnTo>
                  <a:lnTo>
                    <a:pt x="17" y="43"/>
                  </a:lnTo>
                  <a:lnTo>
                    <a:pt x="10" y="20"/>
                  </a:lnTo>
                  <a:lnTo>
                    <a:pt x="11" y="19"/>
                  </a:lnTo>
                  <a:lnTo>
                    <a:pt x="18" y="16"/>
                  </a:lnTo>
                  <a:lnTo>
                    <a:pt x="27" y="12"/>
                  </a:lnTo>
                  <a:lnTo>
                    <a:pt x="39" y="8"/>
                  </a:lnTo>
                  <a:lnTo>
                    <a:pt x="54" y="6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4" name="任意多边形: 形状 43"/>
            <p:cNvSpPr/>
            <p:nvPr/>
          </p:nvSpPr>
          <p:spPr bwMode="auto">
            <a:xfrm>
              <a:off x="4930428" y="4277519"/>
              <a:ext cx="404813" cy="282575"/>
            </a:xfrm>
            <a:custGeom>
              <a:avLst/>
              <a:gdLst>
                <a:gd name="T0" fmla="*/ 88 w 255"/>
                <a:gd name="T1" fmla="*/ 0 h 178"/>
                <a:gd name="T2" fmla="*/ 108 w 255"/>
                <a:gd name="T3" fmla="*/ 2 h 178"/>
                <a:gd name="T4" fmla="*/ 129 w 255"/>
                <a:gd name="T5" fmla="*/ 4 h 178"/>
                <a:gd name="T6" fmla="*/ 149 w 255"/>
                <a:gd name="T7" fmla="*/ 11 h 178"/>
                <a:gd name="T8" fmla="*/ 169 w 255"/>
                <a:gd name="T9" fmla="*/ 21 h 178"/>
                <a:gd name="T10" fmla="*/ 190 w 255"/>
                <a:gd name="T11" fmla="*/ 35 h 178"/>
                <a:gd name="T12" fmla="*/ 208 w 255"/>
                <a:gd name="T13" fmla="*/ 56 h 178"/>
                <a:gd name="T14" fmla="*/ 226 w 255"/>
                <a:gd name="T15" fmla="*/ 81 h 178"/>
                <a:gd name="T16" fmla="*/ 242 w 255"/>
                <a:gd name="T17" fmla="*/ 112 h 178"/>
                <a:gd name="T18" fmla="*/ 255 w 255"/>
                <a:gd name="T19" fmla="*/ 151 h 178"/>
                <a:gd name="T20" fmla="*/ 253 w 255"/>
                <a:gd name="T21" fmla="*/ 152 h 178"/>
                <a:gd name="T22" fmla="*/ 247 w 255"/>
                <a:gd name="T23" fmla="*/ 155 h 178"/>
                <a:gd name="T24" fmla="*/ 238 w 255"/>
                <a:gd name="T25" fmla="*/ 159 h 178"/>
                <a:gd name="T26" fmla="*/ 225 w 255"/>
                <a:gd name="T27" fmla="*/ 163 h 178"/>
                <a:gd name="T28" fmla="*/ 209 w 255"/>
                <a:gd name="T29" fmla="*/ 168 h 178"/>
                <a:gd name="T30" fmla="*/ 192 w 255"/>
                <a:gd name="T31" fmla="*/ 172 h 178"/>
                <a:gd name="T32" fmla="*/ 173 w 255"/>
                <a:gd name="T33" fmla="*/ 176 h 178"/>
                <a:gd name="T34" fmla="*/ 153 w 255"/>
                <a:gd name="T35" fmla="*/ 178 h 178"/>
                <a:gd name="T36" fmla="*/ 133 w 255"/>
                <a:gd name="T37" fmla="*/ 178 h 178"/>
                <a:gd name="T38" fmla="*/ 112 w 255"/>
                <a:gd name="T39" fmla="*/ 176 h 178"/>
                <a:gd name="T40" fmla="*/ 91 w 255"/>
                <a:gd name="T41" fmla="*/ 169 h 178"/>
                <a:gd name="T42" fmla="*/ 71 w 255"/>
                <a:gd name="T43" fmla="*/ 160 h 178"/>
                <a:gd name="T44" fmla="*/ 52 w 255"/>
                <a:gd name="T45" fmla="*/ 147 h 178"/>
                <a:gd name="T46" fmla="*/ 35 w 255"/>
                <a:gd name="T47" fmla="*/ 129 h 178"/>
                <a:gd name="T48" fmla="*/ 21 w 255"/>
                <a:gd name="T49" fmla="*/ 107 h 178"/>
                <a:gd name="T50" fmla="*/ 9 w 255"/>
                <a:gd name="T51" fmla="*/ 78 h 178"/>
                <a:gd name="T52" fmla="*/ 0 w 255"/>
                <a:gd name="T53" fmla="*/ 43 h 178"/>
                <a:gd name="T54" fmla="*/ 1 w 255"/>
                <a:gd name="T55" fmla="*/ 46 h 178"/>
                <a:gd name="T56" fmla="*/ 5 w 255"/>
                <a:gd name="T57" fmla="*/ 52 h 178"/>
                <a:gd name="T58" fmla="*/ 10 w 255"/>
                <a:gd name="T59" fmla="*/ 64 h 178"/>
                <a:gd name="T60" fmla="*/ 19 w 255"/>
                <a:gd name="T61" fmla="*/ 77 h 178"/>
                <a:gd name="T62" fmla="*/ 32 w 255"/>
                <a:gd name="T63" fmla="*/ 91 h 178"/>
                <a:gd name="T64" fmla="*/ 47 w 255"/>
                <a:gd name="T65" fmla="*/ 105 h 178"/>
                <a:gd name="T66" fmla="*/ 65 w 255"/>
                <a:gd name="T67" fmla="*/ 117 h 178"/>
                <a:gd name="T68" fmla="*/ 87 w 255"/>
                <a:gd name="T69" fmla="*/ 127 h 178"/>
                <a:gd name="T70" fmla="*/ 112 w 255"/>
                <a:gd name="T71" fmla="*/ 134 h 178"/>
                <a:gd name="T72" fmla="*/ 108 w 255"/>
                <a:gd name="T73" fmla="*/ 133 h 178"/>
                <a:gd name="T74" fmla="*/ 100 w 255"/>
                <a:gd name="T75" fmla="*/ 127 h 178"/>
                <a:gd name="T76" fmla="*/ 87 w 255"/>
                <a:gd name="T77" fmla="*/ 121 h 178"/>
                <a:gd name="T78" fmla="*/ 73 w 255"/>
                <a:gd name="T79" fmla="*/ 111 h 178"/>
                <a:gd name="T80" fmla="*/ 57 w 255"/>
                <a:gd name="T81" fmla="*/ 98 h 178"/>
                <a:gd name="T82" fmla="*/ 42 w 255"/>
                <a:gd name="T83" fmla="*/ 82 h 178"/>
                <a:gd name="T84" fmla="*/ 27 w 255"/>
                <a:gd name="T85" fmla="*/ 64 h 178"/>
                <a:gd name="T86" fmla="*/ 16 w 255"/>
                <a:gd name="T87" fmla="*/ 43 h 178"/>
                <a:gd name="T88" fmla="*/ 9 w 255"/>
                <a:gd name="T89" fmla="*/ 20 h 178"/>
                <a:gd name="T90" fmla="*/ 12 w 255"/>
                <a:gd name="T91" fmla="*/ 20 h 178"/>
                <a:gd name="T92" fmla="*/ 17 w 255"/>
                <a:gd name="T93" fmla="*/ 17 h 178"/>
                <a:gd name="T94" fmla="*/ 26 w 255"/>
                <a:gd name="T95" fmla="*/ 13 h 178"/>
                <a:gd name="T96" fmla="*/ 39 w 255"/>
                <a:gd name="T97" fmla="*/ 9 h 178"/>
                <a:gd name="T98" fmla="*/ 53 w 255"/>
                <a:gd name="T99" fmla="*/ 5 h 178"/>
                <a:gd name="T100" fmla="*/ 70 w 255"/>
                <a:gd name="T101" fmla="*/ 3 h 178"/>
                <a:gd name="T102" fmla="*/ 88 w 255"/>
                <a:gd name="T10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5" h="178">
                  <a:moveTo>
                    <a:pt x="88" y="0"/>
                  </a:moveTo>
                  <a:lnTo>
                    <a:pt x="108" y="2"/>
                  </a:lnTo>
                  <a:lnTo>
                    <a:pt x="129" y="4"/>
                  </a:lnTo>
                  <a:lnTo>
                    <a:pt x="149" y="11"/>
                  </a:lnTo>
                  <a:lnTo>
                    <a:pt x="169" y="21"/>
                  </a:lnTo>
                  <a:lnTo>
                    <a:pt x="190" y="35"/>
                  </a:lnTo>
                  <a:lnTo>
                    <a:pt x="208" y="56"/>
                  </a:lnTo>
                  <a:lnTo>
                    <a:pt x="226" y="81"/>
                  </a:lnTo>
                  <a:lnTo>
                    <a:pt x="242" y="112"/>
                  </a:lnTo>
                  <a:lnTo>
                    <a:pt x="255" y="151"/>
                  </a:lnTo>
                  <a:lnTo>
                    <a:pt x="253" y="152"/>
                  </a:lnTo>
                  <a:lnTo>
                    <a:pt x="247" y="155"/>
                  </a:lnTo>
                  <a:lnTo>
                    <a:pt x="238" y="159"/>
                  </a:lnTo>
                  <a:lnTo>
                    <a:pt x="225" y="163"/>
                  </a:lnTo>
                  <a:lnTo>
                    <a:pt x="209" y="168"/>
                  </a:lnTo>
                  <a:lnTo>
                    <a:pt x="192" y="172"/>
                  </a:lnTo>
                  <a:lnTo>
                    <a:pt x="173" y="176"/>
                  </a:lnTo>
                  <a:lnTo>
                    <a:pt x="153" y="178"/>
                  </a:lnTo>
                  <a:lnTo>
                    <a:pt x="133" y="178"/>
                  </a:lnTo>
                  <a:lnTo>
                    <a:pt x="112" y="176"/>
                  </a:lnTo>
                  <a:lnTo>
                    <a:pt x="91" y="169"/>
                  </a:lnTo>
                  <a:lnTo>
                    <a:pt x="71" y="160"/>
                  </a:lnTo>
                  <a:lnTo>
                    <a:pt x="52" y="147"/>
                  </a:lnTo>
                  <a:lnTo>
                    <a:pt x="35" y="129"/>
                  </a:lnTo>
                  <a:lnTo>
                    <a:pt x="21" y="107"/>
                  </a:lnTo>
                  <a:lnTo>
                    <a:pt x="9" y="78"/>
                  </a:lnTo>
                  <a:lnTo>
                    <a:pt x="0" y="43"/>
                  </a:lnTo>
                  <a:lnTo>
                    <a:pt x="1" y="46"/>
                  </a:lnTo>
                  <a:lnTo>
                    <a:pt x="5" y="52"/>
                  </a:lnTo>
                  <a:lnTo>
                    <a:pt x="10" y="64"/>
                  </a:lnTo>
                  <a:lnTo>
                    <a:pt x="19" y="77"/>
                  </a:lnTo>
                  <a:lnTo>
                    <a:pt x="32" y="91"/>
                  </a:lnTo>
                  <a:lnTo>
                    <a:pt x="47" y="105"/>
                  </a:lnTo>
                  <a:lnTo>
                    <a:pt x="65" y="117"/>
                  </a:lnTo>
                  <a:lnTo>
                    <a:pt x="87" y="127"/>
                  </a:lnTo>
                  <a:lnTo>
                    <a:pt x="112" y="134"/>
                  </a:lnTo>
                  <a:lnTo>
                    <a:pt x="108" y="133"/>
                  </a:lnTo>
                  <a:lnTo>
                    <a:pt x="100" y="127"/>
                  </a:lnTo>
                  <a:lnTo>
                    <a:pt x="87" y="121"/>
                  </a:lnTo>
                  <a:lnTo>
                    <a:pt x="73" y="111"/>
                  </a:lnTo>
                  <a:lnTo>
                    <a:pt x="57" y="98"/>
                  </a:lnTo>
                  <a:lnTo>
                    <a:pt x="42" y="82"/>
                  </a:lnTo>
                  <a:lnTo>
                    <a:pt x="27" y="64"/>
                  </a:lnTo>
                  <a:lnTo>
                    <a:pt x="16" y="43"/>
                  </a:lnTo>
                  <a:lnTo>
                    <a:pt x="9" y="20"/>
                  </a:lnTo>
                  <a:lnTo>
                    <a:pt x="12" y="20"/>
                  </a:lnTo>
                  <a:lnTo>
                    <a:pt x="17" y="17"/>
                  </a:lnTo>
                  <a:lnTo>
                    <a:pt x="26" y="13"/>
                  </a:lnTo>
                  <a:lnTo>
                    <a:pt x="39" y="9"/>
                  </a:lnTo>
                  <a:lnTo>
                    <a:pt x="53" y="5"/>
                  </a:lnTo>
                  <a:lnTo>
                    <a:pt x="70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5" name="任意多边形: 形状 44"/>
            <p:cNvSpPr/>
            <p:nvPr/>
          </p:nvSpPr>
          <p:spPr bwMode="auto">
            <a:xfrm>
              <a:off x="4392265" y="3734594"/>
              <a:ext cx="406400" cy="279400"/>
            </a:xfrm>
            <a:custGeom>
              <a:avLst/>
              <a:gdLst>
                <a:gd name="T0" fmla="*/ 89 w 256"/>
                <a:gd name="T1" fmla="*/ 0 h 176"/>
                <a:gd name="T2" fmla="*/ 109 w 256"/>
                <a:gd name="T3" fmla="*/ 0 h 176"/>
                <a:gd name="T4" fmla="*/ 128 w 256"/>
                <a:gd name="T5" fmla="*/ 3 h 176"/>
                <a:gd name="T6" fmla="*/ 149 w 256"/>
                <a:gd name="T7" fmla="*/ 10 h 176"/>
                <a:gd name="T8" fmla="*/ 170 w 256"/>
                <a:gd name="T9" fmla="*/ 20 h 176"/>
                <a:gd name="T10" fmla="*/ 190 w 256"/>
                <a:gd name="T11" fmla="*/ 35 h 176"/>
                <a:gd name="T12" fmla="*/ 209 w 256"/>
                <a:gd name="T13" fmla="*/ 54 h 176"/>
                <a:gd name="T14" fmla="*/ 226 w 256"/>
                <a:gd name="T15" fmla="*/ 80 h 176"/>
                <a:gd name="T16" fmla="*/ 243 w 256"/>
                <a:gd name="T17" fmla="*/ 111 h 176"/>
                <a:gd name="T18" fmla="*/ 256 w 256"/>
                <a:gd name="T19" fmla="*/ 149 h 176"/>
                <a:gd name="T20" fmla="*/ 253 w 256"/>
                <a:gd name="T21" fmla="*/ 150 h 176"/>
                <a:gd name="T22" fmla="*/ 248 w 256"/>
                <a:gd name="T23" fmla="*/ 153 h 176"/>
                <a:gd name="T24" fmla="*/ 238 w 256"/>
                <a:gd name="T25" fmla="*/ 157 h 176"/>
                <a:gd name="T26" fmla="*/ 225 w 256"/>
                <a:gd name="T27" fmla="*/ 162 h 176"/>
                <a:gd name="T28" fmla="*/ 210 w 256"/>
                <a:gd name="T29" fmla="*/ 167 h 176"/>
                <a:gd name="T30" fmla="*/ 193 w 256"/>
                <a:gd name="T31" fmla="*/ 171 h 176"/>
                <a:gd name="T32" fmla="*/ 174 w 256"/>
                <a:gd name="T33" fmla="*/ 175 h 176"/>
                <a:gd name="T34" fmla="*/ 154 w 256"/>
                <a:gd name="T35" fmla="*/ 176 h 176"/>
                <a:gd name="T36" fmla="*/ 134 w 256"/>
                <a:gd name="T37" fmla="*/ 176 h 176"/>
                <a:gd name="T38" fmla="*/ 113 w 256"/>
                <a:gd name="T39" fmla="*/ 174 h 176"/>
                <a:gd name="T40" fmla="*/ 92 w 256"/>
                <a:gd name="T41" fmla="*/ 168 h 176"/>
                <a:gd name="T42" fmla="*/ 71 w 256"/>
                <a:gd name="T43" fmla="*/ 159 h 176"/>
                <a:gd name="T44" fmla="*/ 53 w 256"/>
                <a:gd name="T45" fmla="*/ 146 h 176"/>
                <a:gd name="T46" fmla="*/ 36 w 256"/>
                <a:gd name="T47" fmla="*/ 128 h 176"/>
                <a:gd name="T48" fmla="*/ 22 w 256"/>
                <a:gd name="T49" fmla="*/ 105 h 176"/>
                <a:gd name="T50" fmla="*/ 9 w 256"/>
                <a:gd name="T51" fmla="*/ 76 h 176"/>
                <a:gd name="T52" fmla="*/ 0 w 256"/>
                <a:gd name="T53" fmla="*/ 41 h 176"/>
                <a:gd name="T54" fmla="*/ 1 w 256"/>
                <a:gd name="T55" fmla="*/ 44 h 176"/>
                <a:gd name="T56" fmla="*/ 5 w 256"/>
                <a:gd name="T57" fmla="*/ 51 h 176"/>
                <a:gd name="T58" fmla="*/ 11 w 256"/>
                <a:gd name="T59" fmla="*/ 62 h 176"/>
                <a:gd name="T60" fmla="*/ 21 w 256"/>
                <a:gd name="T61" fmla="*/ 75 h 176"/>
                <a:gd name="T62" fmla="*/ 32 w 256"/>
                <a:gd name="T63" fmla="*/ 89 h 176"/>
                <a:gd name="T64" fmla="*/ 48 w 256"/>
                <a:gd name="T65" fmla="*/ 103 h 176"/>
                <a:gd name="T66" fmla="*/ 66 w 256"/>
                <a:gd name="T67" fmla="*/ 116 h 176"/>
                <a:gd name="T68" fmla="*/ 87 w 256"/>
                <a:gd name="T69" fmla="*/ 127 h 176"/>
                <a:gd name="T70" fmla="*/ 112 w 256"/>
                <a:gd name="T71" fmla="*/ 133 h 176"/>
                <a:gd name="T72" fmla="*/ 109 w 256"/>
                <a:gd name="T73" fmla="*/ 131 h 176"/>
                <a:gd name="T74" fmla="*/ 100 w 256"/>
                <a:gd name="T75" fmla="*/ 127 h 176"/>
                <a:gd name="T76" fmla="*/ 88 w 256"/>
                <a:gd name="T77" fmla="*/ 119 h 176"/>
                <a:gd name="T78" fmla="*/ 74 w 256"/>
                <a:gd name="T79" fmla="*/ 109 h 176"/>
                <a:gd name="T80" fmla="*/ 57 w 256"/>
                <a:gd name="T81" fmla="*/ 96 h 176"/>
                <a:gd name="T82" fmla="*/ 41 w 256"/>
                <a:gd name="T83" fmla="*/ 80 h 176"/>
                <a:gd name="T84" fmla="*/ 27 w 256"/>
                <a:gd name="T85" fmla="*/ 62 h 176"/>
                <a:gd name="T86" fmla="*/ 17 w 256"/>
                <a:gd name="T87" fmla="*/ 42 h 176"/>
                <a:gd name="T88" fmla="*/ 10 w 256"/>
                <a:gd name="T89" fmla="*/ 19 h 176"/>
                <a:gd name="T90" fmla="*/ 11 w 256"/>
                <a:gd name="T91" fmla="*/ 18 h 176"/>
                <a:gd name="T92" fmla="*/ 18 w 256"/>
                <a:gd name="T93" fmla="*/ 15 h 176"/>
                <a:gd name="T94" fmla="*/ 27 w 256"/>
                <a:gd name="T95" fmla="*/ 11 h 176"/>
                <a:gd name="T96" fmla="*/ 39 w 256"/>
                <a:gd name="T97" fmla="*/ 7 h 176"/>
                <a:gd name="T98" fmla="*/ 54 w 256"/>
                <a:gd name="T99" fmla="*/ 3 h 176"/>
                <a:gd name="T100" fmla="*/ 70 w 256"/>
                <a:gd name="T101" fmla="*/ 1 h 176"/>
                <a:gd name="T102" fmla="*/ 89 w 256"/>
                <a:gd name="T10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6">
                  <a:moveTo>
                    <a:pt x="89" y="0"/>
                  </a:moveTo>
                  <a:lnTo>
                    <a:pt x="109" y="0"/>
                  </a:lnTo>
                  <a:lnTo>
                    <a:pt x="128" y="3"/>
                  </a:lnTo>
                  <a:lnTo>
                    <a:pt x="149" y="10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4"/>
                  </a:lnTo>
                  <a:lnTo>
                    <a:pt x="226" y="80"/>
                  </a:lnTo>
                  <a:lnTo>
                    <a:pt x="243" y="111"/>
                  </a:lnTo>
                  <a:lnTo>
                    <a:pt x="256" y="149"/>
                  </a:lnTo>
                  <a:lnTo>
                    <a:pt x="253" y="150"/>
                  </a:lnTo>
                  <a:lnTo>
                    <a:pt x="248" y="153"/>
                  </a:lnTo>
                  <a:lnTo>
                    <a:pt x="238" y="157"/>
                  </a:lnTo>
                  <a:lnTo>
                    <a:pt x="225" y="162"/>
                  </a:lnTo>
                  <a:lnTo>
                    <a:pt x="210" y="167"/>
                  </a:lnTo>
                  <a:lnTo>
                    <a:pt x="193" y="171"/>
                  </a:lnTo>
                  <a:lnTo>
                    <a:pt x="174" y="175"/>
                  </a:lnTo>
                  <a:lnTo>
                    <a:pt x="154" y="176"/>
                  </a:lnTo>
                  <a:lnTo>
                    <a:pt x="134" y="176"/>
                  </a:lnTo>
                  <a:lnTo>
                    <a:pt x="113" y="174"/>
                  </a:lnTo>
                  <a:lnTo>
                    <a:pt x="92" y="168"/>
                  </a:lnTo>
                  <a:lnTo>
                    <a:pt x="71" y="159"/>
                  </a:lnTo>
                  <a:lnTo>
                    <a:pt x="53" y="146"/>
                  </a:lnTo>
                  <a:lnTo>
                    <a:pt x="36" y="128"/>
                  </a:lnTo>
                  <a:lnTo>
                    <a:pt x="22" y="105"/>
                  </a:lnTo>
                  <a:lnTo>
                    <a:pt x="9" y="76"/>
                  </a:lnTo>
                  <a:lnTo>
                    <a:pt x="0" y="41"/>
                  </a:lnTo>
                  <a:lnTo>
                    <a:pt x="1" y="44"/>
                  </a:lnTo>
                  <a:lnTo>
                    <a:pt x="5" y="51"/>
                  </a:lnTo>
                  <a:lnTo>
                    <a:pt x="11" y="62"/>
                  </a:lnTo>
                  <a:lnTo>
                    <a:pt x="21" y="75"/>
                  </a:lnTo>
                  <a:lnTo>
                    <a:pt x="32" y="89"/>
                  </a:lnTo>
                  <a:lnTo>
                    <a:pt x="48" y="103"/>
                  </a:lnTo>
                  <a:lnTo>
                    <a:pt x="66" y="116"/>
                  </a:lnTo>
                  <a:lnTo>
                    <a:pt x="87" y="127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8" y="119"/>
                  </a:lnTo>
                  <a:lnTo>
                    <a:pt x="74" y="109"/>
                  </a:lnTo>
                  <a:lnTo>
                    <a:pt x="57" y="96"/>
                  </a:lnTo>
                  <a:lnTo>
                    <a:pt x="41" y="80"/>
                  </a:lnTo>
                  <a:lnTo>
                    <a:pt x="27" y="62"/>
                  </a:lnTo>
                  <a:lnTo>
                    <a:pt x="17" y="42"/>
                  </a:lnTo>
                  <a:lnTo>
                    <a:pt x="10" y="19"/>
                  </a:lnTo>
                  <a:lnTo>
                    <a:pt x="11" y="18"/>
                  </a:lnTo>
                  <a:lnTo>
                    <a:pt x="18" y="15"/>
                  </a:lnTo>
                  <a:lnTo>
                    <a:pt x="27" y="11"/>
                  </a:lnTo>
                  <a:lnTo>
                    <a:pt x="39" y="7"/>
                  </a:lnTo>
                  <a:lnTo>
                    <a:pt x="54" y="3"/>
                  </a:lnTo>
                  <a:lnTo>
                    <a:pt x="70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6" name="任意多边形: 形状 45"/>
            <p:cNvSpPr/>
            <p:nvPr/>
          </p:nvSpPr>
          <p:spPr bwMode="auto">
            <a:xfrm>
              <a:off x="3800128" y="3780631"/>
              <a:ext cx="406400" cy="280988"/>
            </a:xfrm>
            <a:custGeom>
              <a:avLst/>
              <a:gdLst>
                <a:gd name="T0" fmla="*/ 101 w 256"/>
                <a:gd name="T1" fmla="*/ 0 h 177"/>
                <a:gd name="T2" fmla="*/ 122 w 256"/>
                <a:gd name="T3" fmla="*/ 0 h 177"/>
                <a:gd name="T4" fmla="*/ 143 w 256"/>
                <a:gd name="T5" fmla="*/ 3 h 177"/>
                <a:gd name="T6" fmla="*/ 163 w 256"/>
                <a:gd name="T7" fmla="*/ 8 h 177"/>
                <a:gd name="T8" fmla="*/ 184 w 256"/>
                <a:gd name="T9" fmla="*/ 17 h 177"/>
                <a:gd name="T10" fmla="*/ 202 w 256"/>
                <a:gd name="T11" fmla="*/ 30 h 177"/>
                <a:gd name="T12" fmla="*/ 219 w 256"/>
                <a:gd name="T13" fmla="*/ 48 h 177"/>
                <a:gd name="T14" fmla="*/ 234 w 256"/>
                <a:gd name="T15" fmla="*/ 72 h 177"/>
                <a:gd name="T16" fmla="*/ 247 w 256"/>
                <a:gd name="T17" fmla="*/ 100 h 177"/>
                <a:gd name="T18" fmla="*/ 256 w 256"/>
                <a:gd name="T19" fmla="*/ 135 h 177"/>
                <a:gd name="T20" fmla="*/ 254 w 256"/>
                <a:gd name="T21" fmla="*/ 133 h 177"/>
                <a:gd name="T22" fmla="*/ 251 w 256"/>
                <a:gd name="T23" fmla="*/ 125 h 177"/>
                <a:gd name="T24" fmla="*/ 244 w 256"/>
                <a:gd name="T25" fmla="*/ 115 h 177"/>
                <a:gd name="T26" fmla="*/ 235 w 256"/>
                <a:gd name="T27" fmla="*/ 102 h 177"/>
                <a:gd name="T28" fmla="*/ 223 w 256"/>
                <a:gd name="T29" fmla="*/ 87 h 177"/>
                <a:gd name="T30" fmla="*/ 208 w 256"/>
                <a:gd name="T31" fmla="*/ 73 h 177"/>
                <a:gd name="T32" fmla="*/ 189 w 256"/>
                <a:gd name="T33" fmla="*/ 60 h 177"/>
                <a:gd name="T34" fmla="*/ 169 w 256"/>
                <a:gd name="T35" fmla="*/ 50 h 177"/>
                <a:gd name="T36" fmla="*/ 144 w 256"/>
                <a:gd name="T37" fmla="*/ 43 h 177"/>
                <a:gd name="T38" fmla="*/ 147 w 256"/>
                <a:gd name="T39" fmla="*/ 46 h 177"/>
                <a:gd name="T40" fmla="*/ 156 w 256"/>
                <a:gd name="T41" fmla="*/ 50 h 177"/>
                <a:gd name="T42" fmla="*/ 167 w 256"/>
                <a:gd name="T43" fmla="*/ 58 h 177"/>
                <a:gd name="T44" fmla="*/ 182 w 256"/>
                <a:gd name="T45" fmla="*/ 68 h 177"/>
                <a:gd name="T46" fmla="*/ 199 w 256"/>
                <a:gd name="T47" fmla="*/ 81 h 177"/>
                <a:gd name="T48" fmla="*/ 214 w 256"/>
                <a:gd name="T49" fmla="*/ 96 h 177"/>
                <a:gd name="T50" fmla="*/ 228 w 256"/>
                <a:gd name="T51" fmla="*/ 115 h 177"/>
                <a:gd name="T52" fmla="*/ 239 w 256"/>
                <a:gd name="T53" fmla="*/ 135 h 177"/>
                <a:gd name="T54" fmla="*/ 245 w 256"/>
                <a:gd name="T55" fmla="*/ 157 h 177"/>
                <a:gd name="T56" fmla="*/ 244 w 256"/>
                <a:gd name="T57" fmla="*/ 159 h 177"/>
                <a:gd name="T58" fmla="*/ 238 w 256"/>
                <a:gd name="T59" fmla="*/ 161 h 177"/>
                <a:gd name="T60" fmla="*/ 228 w 256"/>
                <a:gd name="T61" fmla="*/ 165 h 177"/>
                <a:gd name="T62" fmla="*/ 217 w 256"/>
                <a:gd name="T63" fmla="*/ 169 h 177"/>
                <a:gd name="T64" fmla="*/ 201 w 256"/>
                <a:gd name="T65" fmla="*/ 173 h 177"/>
                <a:gd name="T66" fmla="*/ 186 w 256"/>
                <a:gd name="T67" fmla="*/ 176 h 177"/>
                <a:gd name="T68" fmla="*/ 166 w 256"/>
                <a:gd name="T69" fmla="*/ 177 h 177"/>
                <a:gd name="T70" fmla="*/ 147 w 256"/>
                <a:gd name="T71" fmla="*/ 177 h 177"/>
                <a:gd name="T72" fmla="*/ 127 w 256"/>
                <a:gd name="T73" fmla="*/ 173 h 177"/>
                <a:gd name="T74" fmla="*/ 106 w 256"/>
                <a:gd name="T75" fmla="*/ 167 h 177"/>
                <a:gd name="T76" fmla="*/ 86 w 256"/>
                <a:gd name="T77" fmla="*/ 156 h 177"/>
                <a:gd name="T78" fmla="*/ 66 w 256"/>
                <a:gd name="T79" fmla="*/ 142 h 177"/>
                <a:gd name="T80" fmla="*/ 47 w 256"/>
                <a:gd name="T81" fmla="*/ 122 h 177"/>
                <a:gd name="T82" fmla="*/ 28 w 256"/>
                <a:gd name="T83" fmla="*/ 96 h 177"/>
                <a:gd name="T84" fmla="*/ 13 w 256"/>
                <a:gd name="T85" fmla="*/ 65 h 177"/>
                <a:gd name="T86" fmla="*/ 0 w 256"/>
                <a:gd name="T87" fmla="*/ 28 h 177"/>
                <a:gd name="T88" fmla="*/ 2 w 256"/>
                <a:gd name="T89" fmla="*/ 26 h 177"/>
                <a:gd name="T90" fmla="*/ 8 w 256"/>
                <a:gd name="T91" fmla="*/ 24 h 177"/>
                <a:gd name="T92" fmla="*/ 18 w 256"/>
                <a:gd name="T93" fmla="*/ 20 h 177"/>
                <a:gd name="T94" fmla="*/ 30 w 256"/>
                <a:gd name="T95" fmla="*/ 15 h 177"/>
                <a:gd name="T96" fmla="*/ 45 w 256"/>
                <a:gd name="T97" fmla="*/ 9 h 177"/>
                <a:gd name="T98" fmla="*/ 62 w 256"/>
                <a:gd name="T99" fmla="*/ 6 h 177"/>
                <a:gd name="T100" fmla="*/ 82 w 256"/>
                <a:gd name="T101" fmla="*/ 3 h 177"/>
                <a:gd name="T102" fmla="*/ 101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101" y="0"/>
                  </a:moveTo>
                  <a:lnTo>
                    <a:pt x="122" y="0"/>
                  </a:lnTo>
                  <a:lnTo>
                    <a:pt x="143" y="3"/>
                  </a:lnTo>
                  <a:lnTo>
                    <a:pt x="163" y="8"/>
                  </a:lnTo>
                  <a:lnTo>
                    <a:pt x="184" y="17"/>
                  </a:lnTo>
                  <a:lnTo>
                    <a:pt x="202" y="30"/>
                  </a:lnTo>
                  <a:lnTo>
                    <a:pt x="219" y="48"/>
                  </a:lnTo>
                  <a:lnTo>
                    <a:pt x="234" y="72"/>
                  </a:lnTo>
                  <a:lnTo>
                    <a:pt x="247" y="100"/>
                  </a:lnTo>
                  <a:lnTo>
                    <a:pt x="256" y="135"/>
                  </a:lnTo>
                  <a:lnTo>
                    <a:pt x="254" y="133"/>
                  </a:lnTo>
                  <a:lnTo>
                    <a:pt x="251" y="125"/>
                  </a:lnTo>
                  <a:lnTo>
                    <a:pt x="244" y="115"/>
                  </a:lnTo>
                  <a:lnTo>
                    <a:pt x="235" y="102"/>
                  </a:lnTo>
                  <a:lnTo>
                    <a:pt x="223" y="87"/>
                  </a:lnTo>
                  <a:lnTo>
                    <a:pt x="208" y="73"/>
                  </a:lnTo>
                  <a:lnTo>
                    <a:pt x="189" y="60"/>
                  </a:lnTo>
                  <a:lnTo>
                    <a:pt x="169" y="50"/>
                  </a:lnTo>
                  <a:lnTo>
                    <a:pt x="144" y="43"/>
                  </a:lnTo>
                  <a:lnTo>
                    <a:pt x="147" y="46"/>
                  </a:lnTo>
                  <a:lnTo>
                    <a:pt x="156" y="50"/>
                  </a:lnTo>
                  <a:lnTo>
                    <a:pt x="167" y="58"/>
                  </a:lnTo>
                  <a:lnTo>
                    <a:pt x="182" y="68"/>
                  </a:lnTo>
                  <a:lnTo>
                    <a:pt x="199" y="81"/>
                  </a:lnTo>
                  <a:lnTo>
                    <a:pt x="214" y="96"/>
                  </a:lnTo>
                  <a:lnTo>
                    <a:pt x="228" y="115"/>
                  </a:lnTo>
                  <a:lnTo>
                    <a:pt x="239" y="135"/>
                  </a:lnTo>
                  <a:lnTo>
                    <a:pt x="245" y="157"/>
                  </a:lnTo>
                  <a:lnTo>
                    <a:pt x="244" y="159"/>
                  </a:lnTo>
                  <a:lnTo>
                    <a:pt x="238" y="161"/>
                  </a:lnTo>
                  <a:lnTo>
                    <a:pt x="228" y="165"/>
                  </a:lnTo>
                  <a:lnTo>
                    <a:pt x="217" y="169"/>
                  </a:lnTo>
                  <a:lnTo>
                    <a:pt x="201" y="173"/>
                  </a:lnTo>
                  <a:lnTo>
                    <a:pt x="186" y="176"/>
                  </a:lnTo>
                  <a:lnTo>
                    <a:pt x="166" y="177"/>
                  </a:lnTo>
                  <a:lnTo>
                    <a:pt x="147" y="177"/>
                  </a:lnTo>
                  <a:lnTo>
                    <a:pt x="127" y="173"/>
                  </a:lnTo>
                  <a:lnTo>
                    <a:pt x="106" y="167"/>
                  </a:lnTo>
                  <a:lnTo>
                    <a:pt x="86" y="156"/>
                  </a:lnTo>
                  <a:lnTo>
                    <a:pt x="66" y="142"/>
                  </a:lnTo>
                  <a:lnTo>
                    <a:pt x="47" y="122"/>
                  </a:lnTo>
                  <a:lnTo>
                    <a:pt x="28" y="96"/>
                  </a:lnTo>
                  <a:lnTo>
                    <a:pt x="13" y="65"/>
                  </a:lnTo>
                  <a:lnTo>
                    <a:pt x="0" y="28"/>
                  </a:lnTo>
                  <a:lnTo>
                    <a:pt x="2" y="26"/>
                  </a:lnTo>
                  <a:lnTo>
                    <a:pt x="8" y="24"/>
                  </a:lnTo>
                  <a:lnTo>
                    <a:pt x="18" y="20"/>
                  </a:lnTo>
                  <a:lnTo>
                    <a:pt x="30" y="15"/>
                  </a:lnTo>
                  <a:lnTo>
                    <a:pt x="45" y="9"/>
                  </a:lnTo>
                  <a:lnTo>
                    <a:pt x="62" y="6"/>
                  </a:lnTo>
                  <a:lnTo>
                    <a:pt x="82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7" name="任意多边形: 形状 46"/>
            <p:cNvSpPr/>
            <p:nvPr/>
          </p:nvSpPr>
          <p:spPr bwMode="auto">
            <a:xfrm>
              <a:off x="3441353" y="4302919"/>
              <a:ext cx="277813" cy="422275"/>
            </a:xfrm>
            <a:custGeom>
              <a:avLst/>
              <a:gdLst>
                <a:gd name="T0" fmla="*/ 58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4 w 175"/>
                <a:gd name="T7" fmla="*/ 6 h 266"/>
                <a:gd name="T8" fmla="*/ 84 w 175"/>
                <a:gd name="T9" fmla="*/ 12 h 266"/>
                <a:gd name="T10" fmla="*/ 96 w 175"/>
                <a:gd name="T11" fmla="*/ 18 h 266"/>
                <a:gd name="T12" fmla="*/ 109 w 175"/>
                <a:gd name="T13" fmla="*/ 27 h 266"/>
                <a:gd name="T14" fmla="*/ 122 w 175"/>
                <a:gd name="T15" fmla="*/ 37 h 266"/>
                <a:gd name="T16" fmla="*/ 135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6 w 175"/>
                <a:gd name="T23" fmla="*/ 100 h 266"/>
                <a:gd name="T24" fmla="*/ 172 w 175"/>
                <a:gd name="T25" fmla="*/ 121 h 266"/>
                <a:gd name="T26" fmla="*/ 175 w 175"/>
                <a:gd name="T27" fmla="*/ 145 h 266"/>
                <a:gd name="T28" fmla="*/ 174 w 175"/>
                <a:gd name="T29" fmla="*/ 171 h 266"/>
                <a:gd name="T30" fmla="*/ 167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7 w 175"/>
                <a:gd name="T37" fmla="*/ 266 h 266"/>
                <a:gd name="T38" fmla="*/ 131 w 175"/>
                <a:gd name="T39" fmla="*/ 263 h 266"/>
                <a:gd name="T40" fmla="*/ 122 w 175"/>
                <a:gd name="T41" fmla="*/ 259 h 266"/>
                <a:gd name="T42" fmla="*/ 109 w 175"/>
                <a:gd name="T43" fmla="*/ 253 h 266"/>
                <a:gd name="T44" fmla="*/ 96 w 175"/>
                <a:gd name="T45" fmla="*/ 247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2 h 266"/>
                <a:gd name="T56" fmla="*/ 10 w 175"/>
                <a:gd name="T57" fmla="*/ 163 h 266"/>
                <a:gd name="T58" fmla="*/ 3 w 175"/>
                <a:gd name="T59" fmla="*/ 143 h 266"/>
                <a:gd name="T60" fmla="*/ 0 w 175"/>
                <a:gd name="T61" fmla="*/ 121 h 266"/>
                <a:gd name="T62" fmla="*/ 0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3 h 266"/>
                <a:gd name="T72" fmla="*/ 32 w 175"/>
                <a:gd name="T73" fmla="*/ 21 h 266"/>
                <a:gd name="T74" fmla="*/ 28 w 175"/>
                <a:gd name="T75" fmla="*/ 32 h 266"/>
                <a:gd name="T76" fmla="*/ 26 w 175"/>
                <a:gd name="T77" fmla="*/ 48 h 266"/>
                <a:gd name="T78" fmla="*/ 24 w 175"/>
                <a:gd name="T79" fmla="*/ 66 h 266"/>
                <a:gd name="T80" fmla="*/ 24 w 175"/>
                <a:gd name="T81" fmla="*/ 87 h 266"/>
                <a:gd name="T82" fmla="*/ 28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6 w 175"/>
                <a:gd name="T91" fmla="*/ 140 h 266"/>
                <a:gd name="T92" fmla="*/ 42 w 175"/>
                <a:gd name="T93" fmla="*/ 127 h 266"/>
                <a:gd name="T94" fmla="*/ 39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0 w 175"/>
                <a:gd name="T101" fmla="*/ 44 h 266"/>
                <a:gd name="T102" fmla="*/ 46 w 175"/>
                <a:gd name="T103" fmla="*/ 21 h 266"/>
                <a:gd name="T104" fmla="*/ 58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58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4" y="6"/>
                  </a:lnTo>
                  <a:lnTo>
                    <a:pt x="84" y="12"/>
                  </a:lnTo>
                  <a:lnTo>
                    <a:pt x="96" y="18"/>
                  </a:lnTo>
                  <a:lnTo>
                    <a:pt x="109" y="27"/>
                  </a:lnTo>
                  <a:lnTo>
                    <a:pt x="122" y="37"/>
                  </a:lnTo>
                  <a:lnTo>
                    <a:pt x="135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6" y="100"/>
                  </a:lnTo>
                  <a:lnTo>
                    <a:pt x="172" y="121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7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7" y="266"/>
                  </a:lnTo>
                  <a:lnTo>
                    <a:pt x="131" y="263"/>
                  </a:lnTo>
                  <a:lnTo>
                    <a:pt x="122" y="259"/>
                  </a:lnTo>
                  <a:lnTo>
                    <a:pt x="109" y="253"/>
                  </a:lnTo>
                  <a:lnTo>
                    <a:pt x="96" y="247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2"/>
                  </a:lnTo>
                  <a:lnTo>
                    <a:pt x="10" y="163"/>
                  </a:lnTo>
                  <a:lnTo>
                    <a:pt x="3" y="143"/>
                  </a:lnTo>
                  <a:lnTo>
                    <a:pt x="0" y="121"/>
                  </a:lnTo>
                  <a:lnTo>
                    <a:pt x="0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3"/>
                  </a:lnTo>
                  <a:lnTo>
                    <a:pt x="32" y="21"/>
                  </a:lnTo>
                  <a:lnTo>
                    <a:pt x="28" y="32"/>
                  </a:lnTo>
                  <a:lnTo>
                    <a:pt x="26" y="48"/>
                  </a:lnTo>
                  <a:lnTo>
                    <a:pt x="24" y="66"/>
                  </a:lnTo>
                  <a:lnTo>
                    <a:pt x="24" y="87"/>
                  </a:lnTo>
                  <a:lnTo>
                    <a:pt x="28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6" y="140"/>
                  </a:lnTo>
                  <a:lnTo>
                    <a:pt x="42" y="127"/>
                  </a:lnTo>
                  <a:lnTo>
                    <a:pt x="39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0" y="44"/>
                  </a:lnTo>
                  <a:lnTo>
                    <a:pt x="46" y="21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8" name="任意多边形: 形状 47"/>
            <p:cNvSpPr/>
            <p:nvPr/>
          </p:nvSpPr>
          <p:spPr bwMode="auto">
            <a:xfrm>
              <a:off x="4566890" y="4553744"/>
              <a:ext cx="406400" cy="280988"/>
            </a:xfrm>
            <a:custGeom>
              <a:avLst/>
              <a:gdLst>
                <a:gd name="T0" fmla="*/ 89 w 256"/>
                <a:gd name="T1" fmla="*/ 0 h 177"/>
                <a:gd name="T2" fmla="*/ 108 w 256"/>
                <a:gd name="T3" fmla="*/ 0 h 177"/>
                <a:gd name="T4" fmla="*/ 129 w 256"/>
                <a:gd name="T5" fmla="*/ 3 h 177"/>
                <a:gd name="T6" fmla="*/ 150 w 256"/>
                <a:gd name="T7" fmla="*/ 9 h 177"/>
                <a:gd name="T8" fmla="*/ 170 w 256"/>
                <a:gd name="T9" fmla="*/ 20 h 177"/>
                <a:gd name="T10" fmla="*/ 190 w 256"/>
                <a:gd name="T11" fmla="*/ 35 h 177"/>
                <a:gd name="T12" fmla="*/ 209 w 256"/>
                <a:gd name="T13" fmla="*/ 55 h 177"/>
                <a:gd name="T14" fmla="*/ 226 w 256"/>
                <a:gd name="T15" fmla="*/ 79 h 177"/>
                <a:gd name="T16" fmla="*/ 242 w 256"/>
                <a:gd name="T17" fmla="*/ 112 h 177"/>
                <a:gd name="T18" fmla="*/ 256 w 256"/>
                <a:gd name="T19" fmla="*/ 150 h 177"/>
                <a:gd name="T20" fmla="*/ 254 w 256"/>
                <a:gd name="T21" fmla="*/ 151 h 177"/>
                <a:gd name="T22" fmla="*/ 247 w 256"/>
                <a:gd name="T23" fmla="*/ 153 h 177"/>
                <a:gd name="T24" fmla="*/ 238 w 256"/>
                <a:gd name="T25" fmla="*/ 157 h 177"/>
                <a:gd name="T26" fmla="*/ 225 w 256"/>
                <a:gd name="T27" fmla="*/ 163 h 177"/>
                <a:gd name="T28" fmla="*/ 211 w 256"/>
                <a:gd name="T29" fmla="*/ 166 h 177"/>
                <a:gd name="T30" fmla="*/ 193 w 256"/>
                <a:gd name="T31" fmla="*/ 172 h 177"/>
                <a:gd name="T32" fmla="*/ 174 w 256"/>
                <a:gd name="T33" fmla="*/ 174 h 177"/>
                <a:gd name="T34" fmla="*/ 154 w 256"/>
                <a:gd name="T35" fmla="*/ 177 h 177"/>
                <a:gd name="T36" fmla="*/ 134 w 256"/>
                <a:gd name="T37" fmla="*/ 177 h 177"/>
                <a:gd name="T38" fmla="*/ 112 w 256"/>
                <a:gd name="T39" fmla="*/ 174 h 177"/>
                <a:gd name="T40" fmla="*/ 92 w 256"/>
                <a:gd name="T41" fmla="*/ 168 h 177"/>
                <a:gd name="T42" fmla="*/ 72 w 256"/>
                <a:gd name="T43" fmla="*/ 159 h 177"/>
                <a:gd name="T44" fmla="*/ 54 w 256"/>
                <a:gd name="T45" fmla="*/ 146 h 177"/>
                <a:gd name="T46" fmla="*/ 37 w 256"/>
                <a:gd name="T47" fmla="*/ 127 h 177"/>
                <a:gd name="T48" fmla="*/ 22 w 256"/>
                <a:gd name="T49" fmla="*/ 105 h 177"/>
                <a:gd name="T50" fmla="*/ 9 w 256"/>
                <a:gd name="T51" fmla="*/ 77 h 177"/>
                <a:gd name="T52" fmla="*/ 0 w 256"/>
                <a:gd name="T53" fmla="*/ 42 h 177"/>
                <a:gd name="T54" fmla="*/ 2 w 256"/>
                <a:gd name="T55" fmla="*/ 44 h 177"/>
                <a:gd name="T56" fmla="*/ 5 w 256"/>
                <a:gd name="T57" fmla="*/ 52 h 177"/>
                <a:gd name="T58" fmla="*/ 12 w 256"/>
                <a:gd name="T59" fmla="*/ 63 h 177"/>
                <a:gd name="T60" fmla="*/ 21 w 256"/>
                <a:gd name="T61" fmla="*/ 76 h 177"/>
                <a:gd name="T62" fmla="*/ 33 w 256"/>
                <a:gd name="T63" fmla="*/ 90 h 177"/>
                <a:gd name="T64" fmla="*/ 48 w 256"/>
                <a:gd name="T65" fmla="*/ 104 h 177"/>
                <a:gd name="T66" fmla="*/ 65 w 256"/>
                <a:gd name="T67" fmla="*/ 117 h 177"/>
                <a:gd name="T68" fmla="*/ 87 w 256"/>
                <a:gd name="T69" fmla="*/ 126 h 177"/>
                <a:gd name="T70" fmla="*/ 112 w 256"/>
                <a:gd name="T71" fmla="*/ 133 h 177"/>
                <a:gd name="T72" fmla="*/ 109 w 256"/>
                <a:gd name="T73" fmla="*/ 131 h 177"/>
                <a:gd name="T74" fmla="*/ 100 w 256"/>
                <a:gd name="T75" fmla="*/ 127 h 177"/>
                <a:gd name="T76" fmla="*/ 89 w 256"/>
                <a:gd name="T77" fmla="*/ 120 h 177"/>
                <a:gd name="T78" fmla="*/ 73 w 256"/>
                <a:gd name="T79" fmla="*/ 109 h 177"/>
                <a:gd name="T80" fmla="*/ 57 w 256"/>
                <a:gd name="T81" fmla="*/ 96 h 177"/>
                <a:gd name="T82" fmla="*/ 42 w 256"/>
                <a:gd name="T83" fmla="*/ 81 h 177"/>
                <a:gd name="T84" fmla="*/ 28 w 256"/>
                <a:gd name="T85" fmla="*/ 63 h 177"/>
                <a:gd name="T86" fmla="*/ 17 w 256"/>
                <a:gd name="T87" fmla="*/ 42 h 177"/>
                <a:gd name="T88" fmla="*/ 11 w 256"/>
                <a:gd name="T89" fmla="*/ 18 h 177"/>
                <a:gd name="T90" fmla="*/ 12 w 256"/>
                <a:gd name="T91" fmla="*/ 18 h 177"/>
                <a:gd name="T92" fmla="*/ 18 w 256"/>
                <a:gd name="T93" fmla="*/ 16 h 177"/>
                <a:gd name="T94" fmla="*/ 28 w 256"/>
                <a:gd name="T95" fmla="*/ 12 h 177"/>
                <a:gd name="T96" fmla="*/ 39 w 256"/>
                <a:gd name="T97" fmla="*/ 8 h 177"/>
                <a:gd name="T98" fmla="*/ 54 w 256"/>
                <a:gd name="T99" fmla="*/ 4 h 177"/>
                <a:gd name="T100" fmla="*/ 70 w 256"/>
                <a:gd name="T101" fmla="*/ 2 h 177"/>
                <a:gd name="T102" fmla="*/ 89 w 256"/>
                <a:gd name="T10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6" h="177">
                  <a:moveTo>
                    <a:pt x="89" y="0"/>
                  </a:moveTo>
                  <a:lnTo>
                    <a:pt x="108" y="0"/>
                  </a:lnTo>
                  <a:lnTo>
                    <a:pt x="129" y="3"/>
                  </a:lnTo>
                  <a:lnTo>
                    <a:pt x="150" y="9"/>
                  </a:lnTo>
                  <a:lnTo>
                    <a:pt x="170" y="20"/>
                  </a:lnTo>
                  <a:lnTo>
                    <a:pt x="190" y="35"/>
                  </a:lnTo>
                  <a:lnTo>
                    <a:pt x="209" y="55"/>
                  </a:lnTo>
                  <a:lnTo>
                    <a:pt x="226" y="79"/>
                  </a:lnTo>
                  <a:lnTo>
                    <a:pt x="242" y="112"/>
                  </a:lnTo>
                  <a:lnTo>
                    <a:pt x="256" y="150"/>
                  </a:lnTo>
                  <a:lnTo>
                    <a:pt x="254" y="151"/>
                  </a:lnTo>
                  <a:lnTo>
                    <a:pt x="247" y="153"/>
                  </a:lnTo>
                  <a:lnTo>
                    <a:pt x="238" y="157"/>
                  </a:lnTo>
                  <a:lnTo>
                    <a:pt x="225" y="163"/>
                  </a:lnTo>
                  <a:lnTo>
                    <a:pt x="211" y="166"/>
                  </a:lnTo>
                  <a:lnTo>
                    <a:pt x="193" y="172"/>
                  </a:lnTo>
                  <a:lnTo>
                    <a:pt x="174" y="174"/>
                  </a:lnTo>
                  <a:lnTo>
                    <a:pt x="154" y="177"/>
                  </a:lnTo>
                  <a:lnTo>
                    <a:pt x="134" y="177"/>
                  </a:lnTo>
                  <a:lnTo>
                    <a:pt x="112" y="174"/>
                  </a:lnTo>
                  <a:lnTo>
                    <a:pt x="92" y="168"/>
                  </a:lnTo>
                  <a:lnTo>
                    <a:pt x="72" y="159"/>
                  </a:lnTo>
                  <a:lnTo>
                    <a:pt x="54" y="146"/>
                  </a:lnTo>
                  <a:lnTo>
                    <a:pt x="37" y="127"/>
                  </a:lnTo>
                  <a:lnTo>
                    <a:pt x="22" y="105"/>
                  </a:lnTo>
                  <a:lnTo>
                    <a:pt x="9" y="77"/>
                  </a:lnTo>
                  <a:lnTo>
                    <a:pt x="0" y="42"/>
                  </a:lnTo>
                  <a:lnTo>
                    <a:pt x="2" y="44"/>
                  </a:lnTo>
                  <a:lnTo>
                    <a:pt x="5" y="52"/>
                  </a:lnTo>
                  <a:lnTo>
                    <a:pt x="12" y="63"/>
                  </a:lnTo>
                  <a:lnTo>
                    <a:pt x="21" y="76"/>
                  </a:lnTo>
                  <a:lnTo>
                    <a:pt x="33" y="90"/>
                  </a:lnTo>
                  <a:lnTo>
                    <a:pt x="48" y="104"/>
                  </a:lnTo>
                  <a:lnTo>
                    <a:pt x="65" y="117"/>
                  </a:lnTo>
                  <a:lnTo>
                    <a:pt x="87" y="126"/>
                  </a:lnTo>
                  <a:lnTo>
                    <a:pt x="112" y="133"/>
                  </a:lnTo>
                  <a:lnTo>
                    <a:pt x="109" y="131"/>
                  </a:lnTo>
                  <a:lnTo>
                    <a:pt x="100" y="127"/>
                  </a:lnTo>
                  <a:lnTo>
                    <a:pt x="89" y="120"/>
                  </a:lnTo>
                  <a:lnTo>
                    <a:pt x="73" y="109"/>
                  </a:lnTo>
                  <a:lnTo>
                    <a:pt x="57" y="96"/>
                  </a:lnTo>
                  <a:lnTo>
                    <a:pt x="42" y="81"/>
                  </a:lnTo>
                  <a:lnTo>
                    <a:pt x="28" y="63"/>
                  </a:lnTo>
                  <a:lnTo>
                    <a:pt x="17" y="42"/>
                  </a:lnTo>
                  <a:lnTo>
                    <a:pt x="11" y="18"/>
                  </a:lnTo>
                  <a:lnTo>
                    <a:pt x="12" y="18"/>
                  </a:lnTo>
                  <a:lnTo>
                    <a:pt x="18" y="16"/>
                  </a:lnTo>
                  <a:lnTo>
                    <a:pt x="28" y="12"/>
                  </a:lnTo>
                  <a:lnTo>
                    <a:pt x="39" y="8"/>
                  </a:lnTo>
                  <a:lnTo>
                    <a:pt x="54" y="4"/>
                  </a:lnTo>
                  <a:lnTo>
                    <a:pt x="70" y="2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39" name="任意多边形: 形状 48"/>
            <p:cNvSpPr/>
            <p:nvPr/>
          </p:nvSpPr>
          <p:spPr bwMode="auto">
            <a:xfrm>
              <a:off x="3925540" y="4442619"/>
              <a:ext cx="280988" cy="422275"/>
            </a:xfrm>
            <a:custGeom>
              <a:avLst/>
              <a:gdLst>
                <a:gd name="T0" fmla="*/ 60 w 177"/>
                <a:gd name="T1" fmla="*/ 0 h 266"/>
                <a:gd name="T2" fmla="*/ 61 w 177"/>
                <a:gd name="T3" fmla="*/ 1 h 266"/>
                <a:gd name="T4" fmla="*/ 66 w 177"/>
                <a:gd name="T5" fmla="*/ 3 h 266"/>
                <a:gd name="T6" fmla="*/ 75 w 177"/>
                <a:gd name="T7" fmla="*/ 7 h 266"/>
                <a:gd name="T8" fmla="*/ 86 w 177"/>
                <a:gd name="T9" fmla="*/ 12 h 266"/>
                <a:gd name="T10" fmla="*/ 97 w 177"/>
                <a:gd name="T11" fmla="*/ 18 h 266"/>
                <a:gd name="T12" fmla="*/ 110 w 177"/>
                <a:gd name="T13" fmla="*/ 27 h 266"/>
                <a:gd name="T14" fmla="*/ 123 w 177"/>
                <a:gd name="T15" fmla="*/ 38 h 266"/>
                <a:gd name="T16" fmla="*/ 136 w 177"/>
                <a:gd name="T17" fmla="*/ 49 h 266"/>
                <a:gd name="T18" fmla="*/ 148 w 177"/>
                <a:gd name="T19" fmla="*/ 64 h 266"/>
                <a:gd name="T20" fmla="*/ 160 w 177"/>
                <a:gd name="T21" fmla="*/ 81 h 266"/>
                <a:gd name="T22" fmla="*/ 168 w 177"/>
                <a:gd name="T23" fmla="*/ 100 h 266"/>
                <a:gd name="T24" fmla="*/ 174 w 177"/>
                <a:gd name="T25" fmla="*/ 121 h 266"/>
                <a:gd name="T26" fmla="*/ 177 w 177"/>
                <a:gd name="T27" fmla="*/ 144 h 266"/>
                <a:gd name="T28" fmla="*/ 175 w 177"/>
                <a:gd name="T29" fmla="*/ 171 h 266"/>
                <a:gd name="T30" fmla="*/ 169 w 177"/>
                <a:gd name="T31" fmla="*/ 200 h 266"/>
                <a:gd name="T32" fmla="*/ 157 w 177"/>
                <a:gd name="T33" fmla="*/ 231 h 266"/>
                <a:gd name="T34" fmla="*/ 142 w 177"/>
                <a:gd name="T35" fmla="*/ 266 h 266"/>
                <a:gd name="T36" fmla="*/ 139 w 177"/>
                <a:gd name="T37" fmla="*/ 265 h 266"/>
                <a:gd name="T38" fmla="*/ 133 w 177"/>
                <a:gd name="T39" fmla="*/ 264 h 266"/>
                <a:gd name="T40" fmla="*/ 123 w 177"/>
                <a:gd name="T41" fmla="*/ 260 h 266"/>
                <a:gd name="T42" fmla="*/ 110 w 177"/>
                <a:gd name="T43" fmla="*/ 253 h 266"/>
                <a:gd name="T44" fmla="*/ 96 w 177"/>
                <a:gd name="T45" fmla="*/ 247 h 266"/>
                <a:gd name="T46" fmla="*/ 82 w 177"/>
                <a:gd name="T47" fmla="*/ 236 h 266"/>
                <a:gd name="T48" fmla="*/ 65 w 177"/>
                <a:gd name="T49" fmla="*/ 226 h 266"/>
                <a:gd name="T50" fmla="*/ 51 w 177"/>
                <a:gd name="T51" fmla="*/ 213 h 266"/>
                <a:gd name="T52" fmla="*/ 35 w 177"/>
                <a:gd name="T53" fmla="*/ 199 h 266"/>
                <a:gd name="T54" fmla="*/ 22 w 177"/>
                <a:gd name="T55" fmla="*/ 182 h 266"/>
                <a:gd name="T56" fmla="*/ 12 w 177"/>
                <a:gd name="T57" fmla="*/ 164 h 266"/>
                <a:gd name="T58" fmla="*/ 4 w 177"/>
                <a:gd name="T59" fmla="*/ 143 h 266"/>
                <a:gd name="T60" fmla="*/ 0 w 177"/>
                <a:gd name="T61" fmla="*/ 121 h 266"/>
                <a:gd name="T62" fmla="*/ 1 w 177"/>
                <a:gd name="T63" fmla="*/ 96 h 266"/>
                <a:gd name="T64" fmla="*/ 7 w 177"/>
                <a:gd name="T65" fmla="*/ 69 h 266"/>
                <a:gd name="T66" fmla="*/ 18 w 177"/>
                <a:gd name="T67" fmla="*/ 40 h 266"/>
                <a:gd name="T68" fmla="*/ 36 w 177"/>
                <a:gd name="T69" fmla="*/ 9 h 266"/>
                <a:gd name="T70" fmla="*/ 36 w 177"/>
                <a:gd name="T71" fmla="*/ 12 h 266"/>
                <a:gd name="T72" fmla="*/ 34 w 177"/>
                <a:gd name="T73" fmla="*/ 20 h 266"/>
                <a:gd name="T74" fmla="*/ 30 w 177"/>
                <a:gd name="T75" fmla="*/ 33 h 266"/>
                <a:gd name="T76" fmla="*/ 27 w 177"/>
                <a:gd name="T77" fmla="*/ 48 h 266"/>
                <a:gd name="T78" fmla="*/ 26 w 177"/>
                <a:gd name="T79" fmla="*/ 66 h 266"/>
                <a:gd name="T80" fmla="*/ 26 w 177"/>
                <a:gd name="T81" fmla="*/ 87 h 266"/>
                <a:gd name="T82" fmla="*/ 30 w 177"/>
                <a:gd name="T83" fmla="*/ 108 h 266"/>
                <a:gd name="T84" fmla="*/ 38 w 177"/>
                <a:gd name="T85" fmla="*/ 131 h 266"/>
                <a:gd name="T86" fmla="*/ 51 w 177"/>
                <a:gd name="T87" fmla="*/ 153 h 266"/>
                <a:gd name="T88" fmla="*/ 49 w 177"/>
                <a:gd name="T89" fmla="*/ 149 h 266"/>
                <a:gd name="T90" fmla="*/ 47 w 177"/>
                <a:gd name="T91" fmla="*/ 140 h 266"/>
                <a:gd name="T92" fmla="*/ 44 w 177"/>
                <a:gd name="T93" fmla="*/ 126 h 266"/>
                <a:gd name="T94" fmla="*/ 40 w 177"/>
                <a:gd name="T95" fmla="*/ 109 h 266"/>
                <a:gd name="T96" fmla="*/ 39 w 177"/>
                <a:gd name="T97" fmla="*/ 88 h 266"/>
                <a:gd name="T98" fmla="*/ 39 w 177"/>
                <a:gd name="T99" fmla="*/ 66 h 266"/>
                <a:gd name="T100" fmla="*/ 42 w 177"/>
                <a:gd name="T101" fmla="*/ 44 h 266"/>
                <a:gd name="T102" fmla="*/ 48 w 177"/>
                <a:gd name="T103" fmla="*/ 21 h 266"/>
                <a:gd name="T104" fmla="*/ 60 w 177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266">
                  <a:moveTo>
                    <a:pt x="60" y="0"/>
                  </a:moveTo>
                  <a:lnTo>
                    <a:pt x="61" y="1"/>
                  </a:lnTo>
                  <a:lnTo>
                    <a:pt x="66" y="3"/>
                  </a:lnTo>
                  <a:lnTo>
                    <a:pt x="75" y="7"/>
                  </a:lnTo>
                  <a:lnTo>
                    <a:pt x="86" y="12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8"/>
                  </a:lnTo>
                  <a:lnTo>
                    <a:pt x="136" y="49"/>
                  </a:lnTo>
                  <a:lnTo>
                    <a:pt x="148" y="64"/>
                  </a:lnTo>
                  <a:lnTo>
                    <a:pt x="160" y="81"/>
                  </a:lnTo>
                  <a:lnTo>
                    <a:pt x="168" y="100"/>
                  </a:lnTo>
                  <a:lnTo>
                    <a:pt x="174" y="121"/>
                  </a:lnTo>
                  <a:lnTo>
                    <a:pt x="177" y="144"/>
                  </a:lnTo>
                  <a:lnTo>
                    <a:pt x="175" y="171"/>
                  </a:lnTo>
                  <a:lnTo>
                    <a:pt x="169" y="200"/>
                  </a:lnTo>
                  <a:lnTo>
                    <a:pt x="157" y="231"/>
                  </a:lnTo>
                  <a:lnTo>
                    <a:pt x="142" y="266"/>
                  </a:lnTo>
                  <a:lnTo>
                    <a:pt x="139" y="265"/>
                  </a:lnTo>
                  <a:lnTo>
                    <a:pt x="133" y="264"/>
                  </a:lnTo>
                  <a:lnTo>
                    <a:pt x="123" y="260"/>
                  </a:lnTo>
                  <a:lnTo>
                    <a:pt x="110" y="253"/>
                  </a:lnTo>
                  <a:lnTo>
                    <a:pt x="96" y="247"/>
                  </a:lnTo>
                  <a:lnTo>
                    <a:pt x="82" y="236"/>
                  </a:lnTo>
                  <a:lnTo>
                    <a:pt x="65" y="226"/>
                  </a:lnTo>
                  <a:lnTo>
                    <a:pt x="51" y="213"/>
                  </a:lnTo>
                  <a:lnTo>
                    <a:pt x="35" y="199"/>
                  </a:lnTo>
                  <a:lnTo>
                    <a:pt x="22" y="182"/>
                  </a:lnTo>
                  <a:lnTo>
                    <a:pt x="12" y="164"/>
                  </a:lnTo>
                  <a:lnTo>
                    <a:pt x="4" y="143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7" y="69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6" y="12"/>
                  </a:lnTo>
                  <a:lnTo>
                    <a:pt x="34" y="20"/>
                  </a:lnTo>
                  <a:lnTo>
                    <a:pt x="30" y="33"/>
                  </a:lnTo>
                  <a:lnTo>
                    <a:pt x="27" y="48"/>
                  </a:lnTo>
                  <a:lnTo>
                    <a:pt x="26" y="66"/>
                  </a:lnTo>
                  <a:lnTo>
                    <a:pt x="26" y="87"/>
                  </a:lnTo>
                  <a:lnTo>
                    <a:pt x="30" y="108"/>
                  </a:lnTo>
                  <a:lnTo>
                    <a:pt x="38" y="131"/>
                  </a:lnTo>
                  <a:lnTo>
                    <a:pt x="51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4" y="126"/>
                  </a:lnTo>
                  <a:lnTo>
                    <a:pt x="40" y="109"/>
                  </a:lnTo>
                  <a:lnTo>
                    <a:pt x="39" y="88"/>
                  </a:lnTo>
                  <a:lnTo>
                    <a:pt x="39" y="66"/>
                  </a:lnTo>
                  <a:lnTo>
                    <a:pt x="42" y="44"/>
                  </a:lnTo>
                  <a:lnTo>
                    <a:pt x="48" y="21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0" name="任意多边形: 形状 49"/>
            <p:cNvSpPr/>
            <p:nvPr/>
          </p:nvSpPr>
          <p:spPr bwMode="auto">
            <a:xfrm>
              <a:off x="3334990" y="2942431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5 w 177"/>
                <a:gd name="T7" fmla="*/ 12 h 256"/>
                <a:gd name="T8" fmla="*/ 102 w 177"/>
                <a:gd name="T9" fmla="*/ 21 h 256"/>
                <a:gd name="T10" fmla="*/ 87 w 177"/>
                <a:gd name="T11" fmla="*/ 33 h 256"/>
                <a:gd name="T12" fmla="*/ 73 w 177"/>
                <a:gd name="T13" fmla="*/ 47 h 256"/>
                <a:gd name="T14" fmla="*/ 60 w 177"/>
                <a:gd name="T15" fmla="*/ 65 h 256"/>
                <a:gd name="T16" fmla="*/ 51 w 177"/>
                <a:gd name="T17" fmla="*/ 87 h 256"/>
                <a:gd name="T18" fmla="*/ 44 w 177"/>
                <a:gd name="T19" fmla="*/ 112 h 256"/>
                <a:gd name="T20" fmla="*/ 46 w 177"/>
                <a:gd name="T21" fmla="*/ 108 h 256"/>
                <a:gd name="T22" fmla="*/ 50 w 177"/>
                <a:gd name="T23" fmla="*/ 100 h 256"/>
                <a:gd name="T24" fmla="*/ 57 w 177"/>
                <a:gd name="T25" fmla="*/ 88 h 256"/>
                <a:gd name="T26" fmla="*/ 68 w 177"/>
                <a:gd name="T27" fmla="*/ 73 h 256"/>
                <a:gd name="T28" fmla="*/ 81 w 177"/>
                <a:gd name="T29" fmla="*/ 57 h 256"/>
                <a:gd name="T30" fmla="*/ 96 w 177"/>
                <a:gd name="T31" fmla="*/ 42 h 256"/>
                <a:gd name="T32" fmla="*/ 115 w 177"/>
                <a:gd name="T33" fmla="*/ 27 h 256"/>
                <a:gd name="T34" fmla="*/ 135 w 177"/>
                <a:gd name="T35" fmla="*/ 17 h 256"/>
                <a:gd name="T36" fmla="*/ 158 w 177"/>
                <a:gd name="T37" fmla="*/ 9 h 256"/>
                <a:gd name="T38" fmla="*/ 159 w 177"/>
                <a:gd name="T39" fmla="*/ 12 h 256"/>
                <a:gd name="T40" fmla="*/ 161 w 177"/>
                <a:gd name="T41" fmla="*/ 17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3 h 256"/>
                <a:gd name="T48" fmla="*/ 176 w 177"/>
                <a:gd name="T49" fmla="*/ 70 h 256"/>
                <a:gd name="T50" fmla="*/ 177 w 177"/>
                <a:gd name="T51" fmla="*/ 88 h 256"/>
                <a:gd name="T52" fmla="*/ 177 w 177"/>
                <a:gd name="T53" fmla="*/ 108 h 256"/>
                <a:gd name="T54" fmla="*/ 173 w 177"/>
                <a:gd name="T55" fmla="*/ 129 h 256"/>
                <a:gd name="T56" fmla="*/ 167 w 177"/>
                <a:gd name="T57" fmla="*/ 149 h 256"/>
                <a:gd name="T58" fmla="*/ 158 w 177"/>
                <a:gd name="T59" fmla="*/ 170 h 256"/>
                <a:gd name="T60" fmla="*/ 142 w 177"/>
                <a:gd name="T61" fmla="*/ 190 h 256"/>
                <a:gd name="T62" fmla="*/ 122 w 177"/>
                <a:gd name="T63" fmla="*/ 209 h 256"/>
                <a:gd name="T64" fmla="*/ 98 w 177"/>
                <a:gd name="T65" fmla="*/ 226 h 256"/>
                <a:gd name="T66" fmla="*/ 65 w 177"/>
                <a:gd name="T67" fmla="*/ 242 h 256"/>
                <a:gd name="T68" fmla="*/ 28 w 177"/>
                <a:gd name="T69" fmla="*/ 256 h 256"/>
                <a:gd name="T70" fmla="*/ 26 w 177"/>
                <a:gd name="T71" fmla="*/ 253 h 256"/>
                <a:gd name="T72" fmla="*/ 24 w 177"/>
                <a:gd name="T73" fmla="*/ 247 h 256"/>
                <a:gd name="T74" fmla="*/ 20 w 177"/>
                <a:gd name="T75" fmla="*/ 238 h 256"/>
                <a:gd name="T76" fmla="*/ 15 w 177"/>
                <a:gd name="T77" fmla="*/ 225 h 256"/>
                <a:gd name="T78" fmla="*/ 11 w 177"/>
                <a:gd name="T79" fmla="*/ 209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3 h 256"/>
                <a:gd name="T86" fmla="*/ 0 w 177"/>
                <a:gd name="T87" fmla="*/ 132 h 256"/>
                <a:gd name="T88" fmla="*/ 3 w 177"/>
                <a:gd name="T89" fmla="*/ 112 h 256"/>
                <a:gd name="T90" fmla="*/ 8 w 177"/>
                <a:gd name="T91" fmla="*/ 91 h 256"/>
                <a:gd name="T92" fmla="*/ 17 w 177"/>
                <a:gd name="T93" fmla="*/ 71 h 256"/>
                <a:gd name="T94" fmla="*/ 31 w 177"/>
                <a:gd name="T95" fmla="*/ 53 h 256"/>
                <a:gd name="T96" fmla="*/ 48 w 177"/>
                <a:gd name="T97" fmla="*/ 36 h 256"/>
                <a:gd name="T98" fmla="*/ 72 w 177"/>
                <a:gd name="T99" fmla="*/ 21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5" y="12"/>
                  </a:lnTo>
                  <a:lnTo>
                    <a:pt x="102" y="21"/>
                  </a:lnTo>
                  <a:lnTo>
                    <a:pt x="87" y="33"/>
                  </a:lnTo>
                  <a:lnTo>
                    <a:pt x="73" y="47"/>
                  </a:lnTo>
                  <a:lnTo>
                    <a:pt x="60" y="65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6" y="108"/>
                  </a:lnTo>
                  <a:lnTo>
                    <a:pt x="50" y="100"/>
                  </a:lnTo>
                  <a:lnTo>
                    <a:pt x="57" y="88"/>
                  </a:lnTo>
                  <a:lnTo>
                    <a:pt x="68" y="73"/>
                  </a:lnTo>
                  <a:lnTo>
                    <a:pt x="81" y="57"/>
                  </a:lnTo>
                  <a:lnTo>
                    <a:pt x="96" y="42"/>
                  </a:lnTo>
                  <a:lnTo>
                    <a:pt x="115" y="27"/>
                  </a:lnTo>
                  <a:lnTo>
                    <a:pt x="135" y="17"/>
                  </a:lnTo>
                  <a:lnTo>
                    <a:pt x="158" y="9"/>
                  </a:lnTo>
                  <a:lnTo>
                    <a:pt x="159" y="12"/>
                  </a:lnTo>
                  <a:lnTo>
                    <a:pt x="161" y="17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3"/>
                  </a:lnTo>
                  <a:lnTo>
                    <a:pt x="176" y="70"/>
                  </a:lnTo>
                  <a:lnTo>
                    <a:pt x="177" y="88"/>
                  </a:lnTo>
                  <a:lnTo>
                    <a:pt x="177" y="108"/>
                  </a:lnTo>
                  <a:lnTo>
                    <a:pt x="173" y="129"/>
                  </a:lnTo>
                  <a:lnTo>
                    <a:pt x="167" y="149"/>
                  </a:lnTo>
                  <a:lnTo>
                    <a:pt x="158" y="170"/>
                  </a:lnTo>
                  <a:lnTo>
                    <a:pt x="142" y="190"/>
                  </a:lnTo>
                  <a:lnTo>
                    <a:pt x="122" y="209"/>
                  </a:lnTo>
                  <a:lnTo>
                    <a:pt x="98" y="226"/>
                  </a:lnTo>
                  <a:lnTo>
                    <a:pt x="65" y="242"/>
                  </a:lnTo>
                  <a:lnTo>
                    <a:pt x="28" y="256"/>
                  </a:lnTo>
                  <a:lnTo>
                    <a:pt x="26" y="253"/>
                  </a:lnTo>
                  <a:lnTo>
                    <a:pt x="24" y="247"/>
                  </a:lnTo>
                  <a:lnTo>
                    <a:pt x="20" y="238"/>
                  </a:lnTo>
                  <a:lnTo>
                    <a:pt x="15" y="225"/>
                  </a:lnTo>
                  <a:lnTo>
                    <a:pt x="11" y="209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3"/>
                  </a:lnTo>
                  <a:lnTo>
                    <a:pt x="0" y="132"/>
                  </a:lnTo>
                  <a:lnTo>
                    <a:pt x="3" y="112"/>
                  </a:lnTo>
                  <a:lnTo>
                    <a:pt x="8" y="91"/>
                  </a:lnTo>
                  <a:lnTo>
                    <a:pt x="17" y="71"/>
                  </a:lnTo>
                  <a:lnTo>
                    <a:pt x="31" y="53"/>
                  </a:lnTo>
                  <a:lnTo>
                    <a:pt x="48" y="36"/>
                  </a:lnTo>
                  <a:lnTo>
                    <a:pt x="72" y="21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1" name="任意多边形: 形状 50"/>
            <p:cNvSpPr/>
            <p:nvPr/>
          </p:nvSpPr>
          <p:spPr bwMode="auto">
            <a:xfrm>
              <a:off x="2347565" y="2512219"/>
              <a:ext cx="277813" cy="422275"/>
            </a:xfrm>
            <a:custGeom>
              <a:avLst/>
              <a:gdLst>
                <a:gd name="T0" fmla="*/ 60 w 175"/>
                <a:gd name="T1" fmla="*/ 0 h 266"/>
                <a:gd name="T2" fmla="*/ 61 w 175"/>
                <a:gd name="T3" fmla="*/ 1 h 266"/>
                <a:gd name="T4" fmla="*/ 66 w 175"/>
                <a:gd name="T5" fmla="*/ 2 h 266"/>
                <a:gd name="T6" fmla="*/ 75 w 175"/>
                <a:gd name="T7" fmla="*/ 6 h 266"/>
                <a:gd name="T8" fmla="*/ 84 w 175"/>
                <a:gd name="T9" fmla="*/ 11 h 266"/>
                <a:gd name="T10" fmla="*/ 97 w 175"/>
                <a:gd name="T11" fmla="*/ 18 h 266"/>
                <a:gd name="T12" fmla="*/ 110 w 175"/>
                <a:gd name="T13" fmla="*/ 27 h 266"/>
                <a:gd name="T14" fmla="*/ 123 w 175"/>
                <a:gd name="T15" fmla="*/ 37 h 266"/>
                <a:gd name="T16" fmla="*/ 136 w 175"/>
                <a:gd name="T17" fmla="*/ 49 h 266"/>
                <a:gd name="T18" fmla="*/ 148 w 175"/>
                <a:gd name="T19" fmla="*/ 65 h 266"/>
                <a:gd name="T20" fmla="*/ 158 w 175"/>
                <a:gd name="T21" fmla="*/ 80 h 266"/>
                <a:gd name="T22" fmla="*/ 167 w 175"/>
                <a:gd name="T23" fmla="*/ 100 h 266"/>
                <a:gd name="T24" fmla="*/ 173 w 175"/>
                <a:gd name="T25" fmla="*/ 120 h 266"/>
                <a:gd name="T26" fmla="*/ 175 w 175"/>
                <a:gd name="T27" fmla="*/ 145 h 266"/>
                <a:gd name="T28" fmla="*/ 174 w 175"/>
                <a:gd name="T29" fmla="*/ 171 h 266"/>
                <a:gd name="T30" fmla="*/ 169 w 175"/>
                <a:gd name="T31" fmla="*/ 200 h 266"/>
                <a:gd name="T32" fmla="*/ 157 w 175"/>
                <a:gd name="T33" fmla="*/ 232 h 266"/>
                <a:gd name="T34" fmla="*/ 140 w 175"/>
                <a:gd name="T35" fmla="*/ 266 h 266"/>
                <a:gd name="T36" fmla="*/ 139 w 175"/>
                <a:gd name="T37" fmla="*/ 266 h 266"/>
                <a:gd name="T38" fmla="*/ 132 w 175"/>
                <a:gd name="T39" fmla="*/ 263 h 266"/>
                <a:gd name="T40" fmla="*/ 122 w 175"/>
                <a:gd name="T41" fmla="*/ 259 h 266"/>
                <a:gd name="T42" fmla="*/ 110 w 175"/>
                <a:gd name="T43" fmla="*/ 253 h 266"/>
                <a:gd name="T44" fmla="*/ 96 w 175"/>
                <a:gd name="T45" fmla="*/ 246 h 266"/>
                <a:gd name="T46" fmla="*/ 80 w 175"/>
                <a:gd name="T47" fmla="*/ 237 h 266"/>
                <a:gd name="T48" fmla="*/ 65 w 175"/>
                <a:gd name="T49" fmla="*/ 226 h 266"/>
                <a:gd name="T50" fmla="*/ 49 w 175"/>
                <a:gd name="T51" fmla="*/ 213 h 266"/>
                <a:gd name="T52" fmla="*/ 35 w 175"/>
                <a:gd name="T53" fmla="*/ 198 h 266"/>
                <a:gd name="T54" fmla="*/ 22 w 175"/>
                <a:gd name="T55" fmla="*/ 181 h 266"/>
                <a:gd name="T56" fmla="*/ 11 w 175"/>
                <a:gd name="T57" fmla="*/ 163 h 266"/>
                <a:gd name="T58" fmla="*/ 4 w 175"/>
                <a:gd name="T59" fmla="*/ 143 h 266"/>
                <a:gd name="T60" fmla="*/ 0 w 175"/>
                <a:gd name="T61" fmla="*/ 120 h 266"/>
                <a:gd name="T62" fmla="*/ 1 w 175"/>
                <a:gd name="T63" fmla="*/ 96 h 266"/>
                <a:gd name="T64" fmla="*/ 6 w 175"/>
                <a:gd name="T65" fmla="*/ 70 h 266"/>
                <a:gd name="T66" fmla="*/ 18 w 175"/>
                <a:gd name="T67" fmla="*/ 40 h 266"/>
                <a:gd name="T68" fmla="*/ 36 w 175"/>
                <a:gd name="T69" fmla="*/ 9 h 266"/>
                <a:gd name="T70" fmla="*/ 35 w 175"/>
                <a:gd name="T71" fmla="*/ 11 h 266"/>
                <a:gd name="T72" fmla="*/ 32 w 175"/>
                <a:gd name="T73" fmla="*/ 21 h 266"/>
                <a:gd name="T74" fmla="*/ 30 w 175"/>
                <a:gd name="T75" fmla="*/ 32 h 266"/>
                <a:gd name="T76" fmla="*/ 27 w 175"/>
                <a:gd name="T77" fmla="*/ 48 h 266"/>
                <a:gd name="T78" fmla="*/ 24 w 175"/>
                <a:gd name="T79" fmla="*/ 66 h 266"/>
                <a:gd name="T80" fmla="*/ 26 w 175"/>
                <a:gd name="T81" fmla="*/ 87 h 266"/>
                <a:gd name="T82" fmla="*/ 30 w 175"/>
                <a:gd name="T83" fmla="*/ 109 h 266"/>
                <a:gd name="T84" fmla="*/ 37 w 175"/>
                <a:gd name="T85" fmla="*/ 131 h 266"/>
                <a:gd name="T86" fmla="*/ 50 w 175"/>
                <a:gd name="T87" fmla="*/ 153 h 266"/>
                <a:gd name="T88" fmla="*/ 49 w 175"/>
                <a:gd name="T89" fmla="*/ 149 h 266"/>
                <a:gd name="T90" fmla="*/ 47 w 175"/>
                <a:gd name="T91" fmla="*/ 140 h 266"/>
                <a:gd name="T92" fmla="*/ 43 w 175"/>
                <a:gd name="T93" fmla="*/ 127 h 266"/>
                <a:gd name="T94" fmla="*/ 40 w 175"/>
                <a:gd name="T95" fmla="*/ 109 h 266"/>
                <a:gd name="T96" fmla="*/ 37 w 175"/>
                <a:gd name="T97" fmla="*/ 88 h 266"/>
                <a:gd name="T98" fmla="*/ 37 w 175"/>
                <a:gd name="T99" fmla="*/ 66 h 266"/>
                <a:gd name="T100" fmla="*/ 41 w 175"/>
                <a:gd name="T101" fmla="*/ 44 h 266"/>
                <a:gd name="T102" fmla="*/ 48 w 175"/>
                <a:gd name="T103" fmla="*/ 22 h 266"/>
                <a:gd name="T104" fmla="*/ 60 w 175"/>
                <a:gd name="T10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5" h="266">
                  <a:moveTo>
                    <a:pt x="60" y="0"/>
                  </a:moveTo>
                  <a:lnTo>
                    <a:pt x="61" y="1"/>
                  </a:lnTo>
                  <a:lnTo>
                    <a:pt x="66" y="2"/>
                  </a:lnTo>
                  <a:lnTo>
                    <a:pt x="75" y="6"/>
                  </a:lnTo>
                  <a:lnTo>
                    <a:pt x="84" y="11"/>
                  </a:lnTo>
                  <a:lnTo>
                    <a:pt x="97" y="18"/>
                  </a:lnTo>
                  <a:lnTo>
                    <a:pt x="110" y="27"/>
                  </a:lnTo>
                  <a:lnTo>
                    <a:pt x="123" y="37"/>
                  </a:lnTo>
                  <a:lnTo>
                    <a:pt x="136" y="49"/>
                  </a:lnTo>
                  <a:lnTo>
                    <a:pt x="148" y="65"/>
                  </a:lnTo>
                  <a:lnTo>
                    <a:pt x="158" y="80"/>
                  </a:lnTo>
                  <a:lnTo>
                    <a:pt x="167" y="100"/>
                  </a:lnTo>
                  <a:lnTo>
                    <a:pt x="173" y="120"/>
                  </a:lnTo>
                  <a:lnTo>
                    <a:pt x="175" y="145"/>
                  </a:lnTo>
                  <a:lnTo>
                    <a:pt x="174" y="171"/>
                  </a:lnTo>
                  <a:lnTo>
                    <a:pt x="169" y="200"/>
                  </a:lnTo>
                  <a:lnTo>
                    <a:pt x="157" y="232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2" y="263"/>
                  </a:lnTo>
                  <a:lnTo>
                    <a:pt x="122" y="259"/>
                  </a:lnTo>
                  <a:lnTo>
                    <a:pt x="110" y="253"/>
                  </a:lnTo>
                  <a:lnTo>
                    <a:pt x="96" y="246"/>
                  </a:lnTo>
                  <a:lnTo>
                    <a:pt x="80" y="237"/>
                  </a:lnTo>
                  <a:lnTo>
                    <a:pt x="65" y="226"/>
                  </a:lnTo>
                  <a:lnTo>
                    <a:pt x="49" y="213"/>
                  </a:lnTo>
                  <a:lnTo>
                    <a:pt x="35" y="198"/>
                  </a:lnTo>
                  <a:lnTo>
                    <a:pt x="22" y="181"/>
                  </a:lnTo>
                  <a:lnTo>
                    <a:pt x="11" y="163"/>
                  </a:lnTo>
                  <a:lnTo>
                    <a:pt x="4" y="143"/>
                  </a:lnTo>
                  <a:lnTo>
                    <a:pt x="0" y="120"/>
                  </a:lnTo>
                  <a:lnTo>
                    <a:pt x="1" y="96"/>
                  </a:lnTo>
                  <a:lnTo>
                    <a:pt x="6" y="70"/>
                  </a:lnTo>
                  <a:lnTo>
                    <a:pt x="18" y="40"/>
                  </a:lnTo>
                  <a:lnTo>
                    <a:pt x="36" y="9"/>
                  </a:lnTo>
                  <a:lnTo>
                    <a:pt x="35" y="11"/>
                  </a:lnTo>
                  <a:lnTo>
                    <a:pt x="32" y="21"/>
                  </a:lnTo>
                  <a:lnTo>
                    <a:pt x="30" y="32"/>
                  </a:lnTo>
                  <a:lnTo>
                    <a:pt x="27" y="48"/>
                  </a:lnTo>
                  <a:lnTo>
                    <a:pt x="24" y="66"/>
                  </a:lnTo>
                  <a:lnTo>
                    <a:pt x="26" y="87"/>
                  </a:lnTo>
                  <a:lnTo>
                    <a:pt x="30" y="109"/>
                  </a:lnTo>
                  <a:lnTo>
                    <a:pt x="37" y="131"/>
                  </a:lnTo>
                  <a:lnTo>
                    <a:pt x="50" y="153"/>
                  </a:lnTo>
                  <a:lnTo>
                    <a:pt x="49" y="149"/>
                  </a:lnTo>
                  <a:lnTo>
                    <a:pt x="47" y="140"/>
                  </a:lnTo>
                  <a:lnTo>
                    <a:pt x="43" y="127"/>
                  </a:lnTo>
                  <a:lnTo>
                    <a:pt x="40" y="109"/>
                  </a:lnTo>
                  <a:lnTo>
                    <a:pt x="37" y="88"/>
                  </a:lnTo>
                  <a:lnTo>
                    <a:pt x="37" y="66"/>
                  </a:lnTo>
                  <a:lnTo>
                    <a:pt x="41" y="44"/>
                  </a:lnTo>
                  <a:lnTo>
                    <a:pt x="48" y="22"/>
                  </a:lnTo>
                  <a:lnTo>
                    <a:pt x="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2" name="任意多边形: 形状 51"/>
            <p:cNvSpPr/>
            <p:nvPr/>
          </p:nvSpPr>
          <p:spPr bwMode="auto">
            <a:xfrm>
              <a:off x="2658715" y="2934494"/>
              <a:ext cx="280988" cy="406400"/>
            </a:xfrm>
            <a:custGeom>
              <a:avLst/>
              <a:gdLst>
                <a:gd name="T0" fmla="*/ 135 w 177"/>
                <a:gd name="T1" fmla="*/ 0 h 256"/>
                <a:gd name="T2" fmla="*/ 133 w 177"/>
                <a:gd name="T3" fmla="*/ 1 h 256"/>
                <a:gd name="T4" fmla="*/ 125 w 177"/>
                <a:gd name="T5" fmla="*/ 5 h 256"/>
                <a:gd name="T6" fmla="*/ 114 w 177"/>
                <a:gd name="T7" fmla="*/ 12 h 256"/>
                <a:gd name="T8" fmla="*/ 101 w 177"/>
                <a:gd name="T9" fmla="*/ 21 h 256"/>
                <a:gd name="T10" fmla="*/ 87 w 177"/>
                <a:gd name="T11" fmla="*/ 32 h 256"/>
                <a:gd name="T12" fmla="*/ 73 w 177"/>
                <a:gd name="T13" fmla="*/ 48 h 256"/>
                <a:gd name="T14" fmla="*/ 61 w 177"/>
                <a:gd name="T15" fmla="*/ 66 h 256"/>
                <a:gd name="T16" fmla="*/ 51 w 177"/>
                <a:gd name="T17" fmla="*/ 87 h 256"/>
                <a:gd name="T18" fmla="*/ 44 w 177"/>
                <a:gd name="T19" fmla="*/ 112 h 256"/>
                <a:gd name="T20" fmla="*/ 45 w 177"/>
                <a:gd name="T21" fmla="*/ 109 h 256"/>
                <a:gd name="T22" fmla="*/ 49 w 177"/>
                <a:gd name="T23" fmla="*/ 100 h 256"/>
                <a:gd name="T24" fmla="*/ 57 w 177"/>
                <a:gd name="T25" fmla="*/ 88 h 256"/>
                <a:gd name="T26" fmla="*/ 68 w 177"/>
                <a:gd name="T27" fmla="*/ 74 h 256"/>
                <a:gd name="T28" fmla="*/ 81 w 177"/>
                <a:gd name="T29" fmla="*/ 57 h 256"/>
                <a:gd name="T30" fmla="*/ 96 w 177"/>
                <a:gd name="T31" fmla="*/ 41 h 256"/>
                <a:gd name="T32" fmla="*/ 114 w 177"/>
                <a:gd name="T33" fmla="*/ 27 h 256"/>
                <a:gd name="T34" fmla="*/ 135 w 177"/>
                <a:gd name="T35" fmla="*/ 17 h 256"/>
                <a:gd name="T36" fmla="*/ 159 w 177"/>
                <a:gd name="T37" fmla="*/ 10 h 256"/>
                <a:gd name="T38" fmla="*/ 159 w 177"/>
                <a:gd name="T39" fmla="*/ 12 h 256"/>
                <a:gd name="T40" fmla="*/ 161 w 177"/>
                <a:gd name="T41" fmla="*/ 18 h 256"/>
                <a:gd name="T42" fmla="*/ 165 w 177"/>
                <a:gd name="T43" fmla="*/ 27 h 256"/>
                <a:gd name="T44" fmla="*/ 169 w 177"/>
                <a:gd name="T45" fmla="*/ 39 h 256"/>
                <a:gd name="T46" fmla="*/ 173 w 177"/>
                <a:gd name="T47" fmla="*/ 54 h 256"/>
                <a:gd name="T48" fmla="*/ 175 w 177"/>
                <a:gd name="T49" fmla="*/ 70 h 256"/>
                <a:gd name="T50" fmla="*/ 177 w 177"/>
                <a:gd name="T51" fmla="*/ 89 h 256"/>
                <a:gd name="T52" fmla="*/ 177 w 177"/>
                <a:gd name="T53" fmla="*/ 109 h 256"/>
                <a:gd name="T54" fmla="*/ 174 w 177"/>
                <a:gd name="T55" fmla="*/ 128 h 256"/>
                <a:gd name="T56" fmla="*/ 168 w 177"/>
                <a:gd name="T57" fmla="*/ 149 h 256"/>
                <a:gd name="T58" fmla="*/ 157 w 177"/>
                <a:gd name="T59" fmla="*/ 170 h 256"/>
                <a:gd name="T60" fmla="*/ 143 w 177"/>
                <a:gd name="T61" fmla="*/ 189 h 256"/>
                <a:gd name="T62" fmla="*/ 122 w 177"/>
                <a:gd name="T63" fmla="*/ 209 h 256"/>
                <a:gd name="T64" fmla="*/ 97 w 177"/>
                <a:gd name="T65" fmla="*/ 226 h 256"/>
                <a:gd name="T66" fmla="*/ 66 w 177"/>
                <a:gd name="T67" fmla="*/ 243 h 256"/>
                <a:gd name="T68" fmla="*/ 27 w 177"/>
                <a:gd name="T69" fmla="*/ 256 h 256"/>
                <a:gd name="T70" fmla="*/ 26 w 177"/>
                <a:gd name="T71" fmla="*/ 253 h 256"/>
                <a:gd name="T72" fmla="*/ 23 w 177"/>
                <a:gd name="T73" fmla="*/ 248 h 256"/>
                <a:gd name="T74" fmla="*/ 19 w 177"/>
                <a:gd name="T75" fmla="*/ 237 h 256"/>
                <a:gd name="T76" fmla="*/ 14 w 177"/>
                <a:gd name="T77" fmla="*/ 224 h 256"/>
                <a:gd name="T78" fmla="*/ 10 w 177"/>
                <a:gd name="T79" fmla="*/ 210 h 256"/>
                <a:gd name="T80" fmla="*/ 5 w 177"/>
                <a:gd name="T81" fmla="*/ 192 h 256"/>
                <a:gd name="T82" fmla="*/ 3 w 177"/>
                <a:gd name="T83" fmla="*/ 174 h 256"/>
                <a:gd name="T84" fmla="*/ 0 w 177"/>
                <a:gd name="T85" fmla="*/ 154 h 256"/>
                <a:gd name="T86" fmla="*/ 0 w 177"/>
                <a:gd name="T87" fmla="*/ 134 h 256"/>
                <a:gd name="T88" fmla="*/ 3 w 177"/>
                <a:gd name="T89" fmla="*/ 113 h 256"/>
                <a:gd name="T90" fmla="*/ 9 w 177"/>
                <a:gd name="T91" fmla="*/ 92 h 256"/>
                <a:gd name="T92" fmla="*/ 18 w 177"/>
                <a:gd name="T93" fmla="*/ 71 h 256"/>
                <a:gd name="T94" fmla="*/ 31 w 177"/>
                <a:gd name="T95" fmla="*/ 53 h 256"/>
                <a:gd name="T96" fmla="*/ 49 w 177"/>
                <a:gd name="T97" fmla="*/ 36 h 256"/>
                <a:gd name="T98" fmla="*/ 71 w 177"/>
                <a:gd name="T99" fmla="*/ 22 h 256"/>
                <a:gd name="T100" fmla="*/ 100 w 177"/>
                <a:gd name="T101" fmla="*/ 9 h 256"/>
                <a:gd name="T102" fmla="*/ 135 w 177"/>
                <a:gd name="T10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7" h="256">
                  <a:moveTo>
                    <a:pt x="135" y="0"/>
                  </a:moveTo>
                  <a:lnTo>
                    <a:pt x="133" y="1"/>
                  </a:lnTo>
                  <a:lnTo>
                    <a:pt x="125" y="5"/>
                  </a:lnTo>
                  <a:lnTo>
                    <a:pt x="114" y="12"/>
                  </a:lnTo>
                  <a:lnTo>
                    <a:pt x="101" y="21"/>
                  </a:lnTo>
                  <a:lnTo>
                    <a:pt x="87" y="32"/>
                  </a:lnTo>
                  <a:lnTo>
                    <a:pt x="73" y="48"/>
                  </a:lnTo>
                  <a:lnTo>
                    <a:pt x="61" y="66"/>
                  </a:lnTo>
                  <a:lnTo>
                    <a:pt x="51" y="87"/>
                  </a:lnTo>
                  <a:lnTo>
                    <a:pt x="44" y="112"/>
                  </a:lnTo>
                  <a:lnTo>
                    <a:pt x="45" y="109"/>
                  </a:lnTo>
                  <a:lnTo>
                    <a:pt x="49" y="100"/>
                  </a:lnTo>
                  <a:lnTo>
                    <a:pt x="57" y="88"/>
                  </a:lnTo>
                  <a:lnTo>
                    <a:pt x="68" y="74"/>
                  </a:lnTo>
                  <a:lnTo>
                    <a:pt x="81" y="57"/>
                  </a:lnTo>
                  <a:lnTo>
                    <a:pt x="96" y="41"/>
                  </a:lnTo>
                  <a:lnTo>
                    <a:pt x="114" y="27"/>
                  </a:lnTo>
                  <a:lnTo>
                    <a:pt x="135" y="17"/>
                  </a:lnTo>
                  <a:lnTo>
                    <a:pt x="159" y="10"/>
                  </a:lnTo>
                  <a:lnTo>
                    <a:pt x="159" y="12"/>
                  </a:lnTo>
                  <a:lnTo>
                    <a:pt x="161" y="18"/>
                  </a:lnTo>
                  <a:lnTo>
                    <a:pt x="165" y="27"/>
                  </a:lnTo>
                  <a:lnTo>
                    <a:pt x="169" y="39"/>
                  </a:lnTo>
                  <a:lnTo>
                    <a:pt x="173" y="54"/>
                  </a:lnTo>
                  <a:lnTo>
                    <a:pt x="175" y="70"/>
                  </a:lnTo>
                  <a:lnTo>
                    <a:pt x="177" y="89"/>
                  </a:lnTo>
                  <a:lnTo>
                    <a:pt x="177" y="109"/>
                  </a:lnTo>
                  <a:lnTo>
                    <a:pt x="174" y="128"/>
                  </a:lnTo>
                  <a:lnTo>
                    <a:pt x="168" y="149"/>
                  </a:lnTo>
                  <a:lnTo>
                    <a:pt x="157" y="170"/>
                  </a:lnTo>
                  <a:lnTo>
                    <a:pt x="143" y="189"/>
                  </a:lnTo>
                  <a:lnTo>
                    <a:pt x="122" y="209"/>
                  </a:lnTo>
                  <a:lnTo>
                    <a:pt x="97" y="226"/>
                  </a:lnTo>
                  <a:lnTo>
                    <a:pt x="66" y="243"/>
                  </a:lnTo>
                  <a:lnTo>
                    <a:pt x="27" y="256"/>
                  </a:lnTo>
                  <a:lnTo>
                    <a:pt x="26" y="253"/>
                  </a:lnTo>
                  <a:lnTo>
                    <a:pt x="23" y="248"/>
                  </a:lnTo>
                  <a:lnTo>
                    <a:pt x="19" y="237"/>
                  </a:lnTo>
                  <a:lnTo>
                    <a:pt x="14" y="224"/>
                  </a:lnTo>
                  <a:lnTo>
                    <a:pt x="10" y="210"/>
                  </a:lnTo>
                  <a:lnTo>
                    <a:pt x="5" y="192"/>
                  </a:lnTo>
                  <a:lnTo>
                    <a:pt x="3" y="174"/>
                  </a:lnTo>
                  <a:lnTo>
                    <a:pt x="0" y="154"/>
                  </a:lnTo>
                  <a:lnTo>
                    <a:pt x="0" y="134"/>
                  </a:lnTo>
                  <a:lnTo>
                    <a:pt x="3" y="113"/>
                  </a:lnTo>
                  <a:lnTo>
                    <a:pt x="9" y="92"/>
                  </a:lnTo>
                  <a:lnTo>
                    <a:pt x="18" y="71"/>
                  </a:lnTo>
                  <a:lnTo>
                    <a:pt x="31" y="53"/>
                  </a:lnTo>
                  <a:lnTo>
                    <a:pt x="49" y="36"/>
                  </a:lnTo>
                  <a:lnTo>
                    <a:pt x="71" y="22"/>
                  </a:lnTo>
                  <a:lnTo>
                    <a:pt x="100" y="9"/>
                  </a:lnTo>
                  <a:lnTo>
                    <a:pt x="1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  <p:sp>
          <p:nvSpPr>
            <p:cNvPr id="43" name="任意多边形: 形状 52"/>
            <p:cNvSpPr/>
            <p:nvPr/>
          </p:nvSpPr>
          <p:spPr bwMode="auto">
            <a:xfrm>
              <a:off x="582265" y="1702594"/>
              <a:ext cx="4622800" cy="3960813"/>
            </a:xfrm>
            <a:custGeom>
              <a:avLst/>
              <a:gdLst>
                <a:gd name="T0" fmla="*/ 1771 w 2912"/>
                <a:gd name="T1" fmla="*/ 212 h 2495"/>
                <a:gd name="T2" fmla="*/ 1821 w 2912"/>
                <a:gd name="T3" fmla="*/ 523 h 2495"/>
                <a:gd name="T4" fmla="*/ 2166 w 2912"/>
                <a:gd name="T5" fmla="*/ 719 h 2495"/>
                <a:gd name="T6" fmla="*/ 2127 w 2912"/>
                <a:gd name="T7" fmla="*/ 721 h 2495"/>
                <a:gd name="T8" fmla="*/ 1993 w 2912"/>
                <a:gd name="T9" fmla="*/ 734 h 2495"/>
                <a:gd name="T10" fmla="*/ 1970 w 2912"/>
                <a:gd name="T11" fmla="*/ 668 h 2495"/>
                <a:gd name="T12" fmla="*/ 1784 w 2912"/>
                <a:gd name="T13" fmla="*/ 579 h 2495"/>
                <a:gd name="T14" fmla="*/ 1693 w 2912"/>
                <a:gd name="T15" fmla="*/ 823 h 2495"/>
                <a:gd name="T16" fmla="*/ 1672 w 2912"/>
                <a:gd name="T17" fmla="*/ 1263 h 2495"/>
                <a:gd name="T18" fmla="*/ 2279 w 2912"/>
                <a:gd name="T19" fmla="*/ 1043 h 2495"/>
                <a:gd name="T20" fmla="*/ 2512 w 2912"/>
                <a:gd name="T21" fmla="*/ 751 h 2495"/>
                <a:gd name="T22" fmla="*/ 2531 w 2912"/>
                <a:gd name="T23" fmla="*/ 416 h 2495"/>
                <a:gd name="T24" fmla="*/ 2540 w 2912"/>
                <a:gd name="T25" fmla="*/ 680 h 2495"/>
                <a:gd name="T26" fmla="*/ 2714 w 2912"/>
                <a:gd name="T27" fmla="*/ 610 h 2495"/>
                <a:gd name="T28" fmla="*/ 2812 w 2912"/>
                <a:gd name="T29" fmla="*/ 553 h 2495"/>
                <a:gd name="T30" fmla="*/ 2414 w 2912"/>
                <a:gd name="T31" fmla="*/ 1060 h 2495"/>
                <a:gd name="T32" fmla="*/ 2656 w 2912"/>
                <a:gd name="T33" fmla="*/ 1202 h 2495"/>
                <a:gd name="T34" fmla="*/ 2899 w 2912"/>
                <a:gd name="T35" fmla="*/ 1204 h 2495"/>
                <a:gd name="T36" fmla="*/ 2652 w 2912"/>
                <a:gd name="T37" fmla="*/ 1277 h 2495"/>
                <a:gd name="T38" fmla="*/ 2305 w 2912"/>
                <a:gd name="T39" fmla="*/ 1129 h 2495"/>
                <a:gd name="T40" fmla="*/ 1921 w 2912"/>
                <a:gd name="T41" fmla="*/ 1342 h 2495"/>
                <a:gd name="T42" fmla="*/ 1916 w 2912"/>
                <a:gd name="T43" fmla="*/ 1456 h 2495"/>
                <a:gd name="T44" fmla="*/ 2436 w 2912"/>
                <a:gd name="T45" fmla="*/ 1563 h 2495"/>
                <a:gd name="T46" fmla="*/ 2652 w 2912"/>
                <a:gd name="T47" fmla="*/ 1526 h 2495"/>
                <a:gd name="T48" fmla="*/ 2372 w 2912"/>
                <a:gd name="T49" fmla="*/ 1620 h 2495"/>
                <a:gd name="T50" fmla="*/ 2395 w 2912"/>
                <a:gd name="T51" fmla="*/ 1808 h 2495"/>
                <a:gd name="T52" fmla="*/ 2223 w 2912"/>
                <a:gd name="T53" fmla="*/ 1608 h 2495"/>
                <a:gd name="T54" fmla="*/ 1763 w 2912"/>
                <a:gd name="T55" fmla="*/ 1592 h 2495"/>
                <a:gd name="T56" fmla="*/ 1711 w 2912"/>
                <a:gd name="T57" fmla="*/ 2043 h 2495"/>
                <a:gd name="T58" fmla="*/ 1944 w 2912"/>
                <a:gd name="T59" fmla="*/ 2432 h 2495"/>
                <a:gd name="T60" fmla="*/ 1675 w 2912"/>
                <a:gd name="T61" fmla="*/ 2448 h 2495"/>
                <a:gd name="T62" fmla="*/ 1097 w 2912"/>
                <a:gd name="T63" fmla="*/ 2487 h 2495"/>
                <a:gd name="T64" fmla="*/ 1415 w 2912"/>
                <a:gd name="T65" fmla="*/ 2369 h 2495"/>
                <a:gd name="T66" fmla="*/ 1296 w 2912"/>
                <a:gd name="T67" fmla="*/ 1765 h 2495"/>
                <a:gd name="T68" fmla="*/ 867 w 2912"/>
                <a:gd name="T69" fmla="*/ 1553 h 2495"/>
                <a:gd name="T70" fmla="*/ 596 w 2912"/>
                <a:gd name="T71" fmla="*/ 1669 h 2495"/>
                <a:gd name="T72" fmla="*/ 372 w 2912"/>
                <a:gd name="T73" fmla="*/ 1769 h 2495"/>
                <a:gd name="T74" fmla="*/ 574 w 2912"/>
                <a:gd name="T75" fmla="*/ 1595 h 2495"/>
                <a:gd name="T76" fmla="*/ 281 w 2912"/>
                <a:gd name="T77" fmla="*/ 1443 h 2495"/>
                <a:gd name="T78" fmla="*/ 2 w 2912"/>
                <a:gd name="T79" fmla="*/ 1182 h 2495"/>
                <a:gd name="T80" fmla="*/ 232 w 2912"/>
                <a:gd name="T81" fmla="*/ 1374 h 2495"/>
                <a:gd name="T82" fmla="*/ 367 w 2912"/>
                <a:gd name="T83" fmla="*/ 1342 h 2495"/>
                <a:gd name="T84" fmla="*/ 420 w 2912"/>
                <a:gd name="T85" fmla="*/ 1194 h 2495"/>
                <a:gd name="T86" fmla="*/ 488 w 2912"/>
                <a:gd name="T87" fmla="*/ 1417 h 2495"/>
                <a:gd name="T88" fmla="*/ 984 w 2912"/>
                <a:gd name="T89" fmla="*/ 1443 h 2495"/>
                <a:gd name="T90" fmla="*/ 1199 w 2912"/>
                <a:gd name="T91" fmla="*/ 1196 h 2495"/>
                <a:gd name="T92" fmla="*/ 926 w 2912"/>
                <a:gd name="T93" fmla="*/ 678 h 2495"/>
                <a:gd name="T94" fmla="*/ 648 w 2912"/>
                <a:gd name="T95" fmla="*/ 566 h 2495"/>
                <a:gd name="T96" fmla="*/ 849 w 2912"/>
                <a:gd name="T97" fmla="*/ 630 h 2495"/>
                <a:gd name="T98" fmla="*/ 837 w 2912"/>
                <a:gd name="T99" fmla="*/ 342 h 2495"/>
                <a:gd name="T100" fmla="*/ 912 w 2912"/>
                <a:gd name="T101" fmla="*/ 194 h 2495"/>
                <a:gd name="T102" fmla="*/ 940 w 2912"/>
                <a:gd name="T103" fmla="*/ 460 h 2495"/>
                <a:gd name="T104" fmla="*/ 1181 w 2912"/>
                <a:gd name="T105" fmla="*/ 331 h 2495"/>
                <a:gd name="T106" fmla="*/ 947 w 2912"/>
                <a:gd name="T107" fmla="*/ 528 h 2495"/>
                <a:gd name="T108" fmla="*/ 1166 w 2912"/>
                <a:gd name="T109" fmla="*/ 904 h 2495"/>
                <a:gd name="T110" fmla="*/ 1496 w 2912"/>
                <a:gd name="T111" fmla="*/ 1139 h 2495"/>
                <a:gd name="T112" fmla="*/ 1564 w 2912"/>
                <a:gd name="T113" fmla="*/ 746 h 2495"/>
                <a:gd name="T114" fmla="*/ 1334 w 2912"/>
                <a:gd name="T115" fmla="*/ 449 h 2495"/>
                <a:gd name="T116" fmla="*/ 1517 w 2912"/>
                <a:gd name="T117" fmla="*/ 654 h 2495"/>
                <a:gd name="T118" fmla="*/ 1701 w 2912"/>
                <a:gd name="T119" fmla="*/ 386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2" h="2495">
                  <a:moveTo>
                    <a:pt x="1750" y="0"/>
                  </a:moveTo>
                  <a:lnTo>
                    <a:pt x="1750" y="2"/>
                  </a:lnTo>
                  <a:lnTo>
                    <a:pt x="1752" y="7"/>
                  </a:lnTo>
                  <a:lnTo>
                    <a:pt x="1755" y="16"/>
                  </a:lnTo>
                  <a:lnTo>
                    <a:pt x="1759" y="31"/>
                  </a:lnTo>
                  <a:lnTo>
                    <a:pt x="1763" y="49"/>
                  </a:lnTo>
                  <a:lnTo>
                    <a:pt x="1765" y="72"/>
                  </a:lnTo>
                  <a:lnTo>
                    <a:pt x="1768" y="100"/>
                  </a:lnTo>
                  <a:lnTo>
                    <a:pt x="1771" y="132"/>
                  </a:lnTo>
                  <a:lnTo>
                    <a:pt x="1772" y="170"/>
                  </a:lnTo>
                  <a:lnTo>
                    <a:pt x="1771" y="212"/>
                  </a:lnTo>
                  <a:lnTo>
                    <a:pt x="1768" y="262"/>
                  </a:lnTo>
                  <a:lnTo>
                    <a:pt x="1763" y="315"/>
                  </a:lnTo>
                  <a:lnTo>
                    <a:pt x="1756" y="376"/>
                  </a:lnTo>
                  <a:lnTo>
                    <a:pt x="1746" y="442"/>
                  </a:lnTo>
                  <a:lnTo>
                    <a:pt x="1732" y="515"/>
                  </a:lnTo>
                  <a:lnTo>
                    <a:pt x="1734" y="515"/>
                  </a:lnTo>
                  <a:lnTo>
                    <a:pt x="1743" y="515"/>
                  </a:lnTo>
                  <a:lnTo>
                    <a:pt x="1756" y="516"/>
                  </a:lnTo>
                  <a:lnTo>
                    <a:pt x="1775" y="518"/>
                  </a:lnTo>
                  <a:lnTo>
                    <a:pt x="1797" y="519"/>
                  </a:lnTo>
                  <a:lnTo>
                    <a:pt x="1821" y="523"/>
                  </a:lnTo>
                  <a:lnTo>
                    <a:pt x="1850" y="528"/>
                  </a:lnTo>
                  <a:lnTo>
                    <a:pt x="1880" y="534"/>
                  </a:lnTo>
                  <a:lnTo>
                    <a:pt x="1912" y="543"/>
                  </a:lnTo>
                  <a:lnTo>
                    <a:pt x="1946" y="555"/>
                  </a:lnTo>
                  <a:lnTo>
                    <a:pt x="1980" y="568"/>
                  </a:lnTo>
                  <a:lnTo>
                    <a:pt x="2014" y="585"/>
                  </a:lnTo>
                  <a:lnTo>
                    <a:pt x="2048" y="604"/>
                  </a:lnTo>
                  <a:lnTo>
                    <a:pt x="2080" y="628"/>
                  </a:lnTo>
                  <a:lnTo>
                    <a:pt x="2111" y="654"/>
                  </a:lnTo>
                  <a:lnTo>
                    <a:pt x="2140" y="685"/>
                  </a:lnTo>
                  <a:lnTo>
                    <a:pt x="2166" y="719"/>
                  </a:lnTo>
                  <a:lnTo>
                    <a:pt x="2189" y="758"/>
                  </a:lnTo>
                  <a:lnTo>
                    <a:pt x="2207" y="802"/>
                  </a:lnTo>
                  <a:lnTo>
                    <a:pt x="2223" y="850"/>
                  </a:lnTo>
                  <a:lnTo>
                    <a:pt x="2222" y="847"/>
                  </a:lnTo>
                  <a:lnTo>
                    <a:pt x="2216" y="838"/>
                  </a:lnTo>
                  <a:lnTo>
                    <a:pt x="2209" y="825"/>
                  </a:lnTo>
                  <a:lnTo>
                    <a:pt x="2197" y="807"/>
                  </a:lnTo>
                  <a:lnTo>
                    <a:pt x="2183" y="788"/>
                  </a:lnTo>
                  <a:lnTo>
                    <a:pt x="2167" y="765"/>
                  </a:lnTo>
                  <a:lnTo>
                    <a:pt x="2148" y="743"/>
                  </a:lnTo>
                  <a:lnTo>
                    <a:pt x="2127" y="721"/>
                  </a:lnTo>
                  <a:lnTo>
                    <a:pt x="2103" y="699"/>
                  </a:lnTo>
                  <a:lnTo>
                    <a:pt x="2077" y="681"/>
                  </a:lnTo>
                  <a:lnTo>
                    <a:pt x="2051" y="666"/>
                  </a:lnTo>
                  <a:lnTo>
                    <a:pt x="2022" y="654"/>
                  </a:lnTo>
                  <a:lnTo>
                    <a:pt x="1992" y="647"/>
                  </a:lnTo>
                  <a:lnTo>
                    <a:pt x="1993" y="650"/>
                  </a:lnTo>
                  <a:lnTo>
                    <a:pt x="1996" y="659"/>
                  </a:lnTo>
                  <a:lnTo>
                    <a:pt x="1997" y="672"/>
                  </a:lnTo>
                  <a:lnTo>
                    <a:pt x="1998" y="690"/>
                  </a:lnTo>
                  <a:lnTo>
                    <a:pt x="1997" y="711"/>
                  </a:lnTo>
                  <a:lnTo>
                    <a:pt x="1993" y="734"/>
                  </a:lnTo>
                  <a:lnTo>
                    <a:pt x="1984" y="759"/>
                  </a:lnTo>
                  <a:lnTo>
                    <a:pt x="1968" y="785"/>
                  </a:lnTo>
                  <a:lnTo>
                    <a:pt x="1946" y="812"/>
                  </a:lnTo>
                  <a:lnTo>
                    <a:pt x="1949" y="810"/>
                  </a:lnTo>
                  <a:lnTo>
                    <a:pt x="1953" y="802"/>
                  </a:lnTo>
                  <a:lnTo>
                    <a:pt x="1960" y="790"/>
                  </a:lnTo>
                  <a:lnTo>
                    <a:pt x="1967" y="773"/>
                  </a:lnTo>
                  <a:lnTo>
                    <a:pt x="1972" y="751"/>
                  </a:lnTo>
                  <a:lnTo>
                    <a:pt x="1976" y="727"/>
                  </a:lnTo>
                  <a:lnTo>
                    <a:pt x="1976" y="699"/>
                  </a:lnTo>
                  <a:lnTo>
                    <a:pt x="1970" y="668"/>
                  </a:lnTo>
                  <a:lnTo>
                    <a:pt x="1958" y="633"/>
                  </a:lnTo>
                  <a:lnTo>
                    <a:pt x="1955" y="632"/>
                  </a:lnTo>
                  <a:lnTo>
                    <a:pt x="1947" y="628"/>
                  </a:lnTo>
                  <a:lnTo>
                    <a:pt x="1934" y="623"/>
                  </a:lnTo>
                  <a:lnTo>
                    <a:pt x="1919" y="615"/>
                  </a:lnTo>
                  <a:lnTo>
                    <a:pt x="1899" y="607"/>
                  </a:lnTo>
                  <a:lnTo>
                    <a:pt x="1877" y="599"/>
                  </a:lnTo>
                  <a:lnTo>
                    <a:pt x="1855" y="592"/>
                  </a:lnTo>
                  <a:lnTo>
                    <a:pt x="1830" y="585"/>
                  </a:lnTo>
                  <a:lnTo>
                    <a:pt x="1807" y="581"/>
                  </a:lnTo>
                  <a:lnTo>
                    <a:pt x="1784" y="579"/>
                  </a:lnTo>
                  <a:lnTo>
                    <a:pt x="1763" y="580"/>
                  </a:lnTo>
                  <a:lnTo>
                    <a:pt x="1742" y="584"/>
                  </a:lnTo>
                  <a:lnTo>
                    <a:pt x="1725" y="593"/>
                  </a:lnTo>
                  <a:lnTo>
                    <a:pt x="1725" y="597"/>
                  </a:lnTo>
                  <a:lnTo>
                    <a:pt x="1724" y="610"/>
                  </a:lnTo>
                  <a:lnTo>
                    <a:pt x="1721" y="629"/>
                  </a:lnTo>
                  <a:lnTo>
                    <a:pt x="1717" y="655"/>
                  </a:lnTo>
                  <a:lnTo>
                    <a:pt x="1712" y="689"/>
                  </a:lnTo>
                  <a:lnTo>
                    <a:pt x="1707" y="728"/>
                  </a:lnTo>
                  <a:lnTo>
                    <a:pt x="1701" y="773"/>
                  </a:lnTo>
                  <a:lnTo>
                    <a:pt x="1693" y="823"/>
                  </a:lnTo>
                  <a:lnTo>
                    <a:pt x="1684" y="877"/>
                  </a:lnTo>
                  <a:lnTo>
                    <a:pt x="1673" y="936"/>
                  </a:lnTo>
                  <a:lnTo>
                    <a:pt x="1662" y="998"/>
                  </a:lnTo>
                  <a:lnTo>
                    <a:pt x="1650" y="1063"/>
                  </a:lnTo>
                  <a:lnTo>
                    <a:pt x="1636" y="1130"/>
                  </a:lnTo>
                  <a:lnTo>
                    <a:pt x="1621" y="1199"/>
                  </a:lnTo>
                  <a:lnTo>
                    <a:pt x="1606" y="1269"/>
                  </a:lnTo>
                  <a:lnTo>
                    <a:pt x="1611" y="1269"/>
                  </a:lnTo>
                  <a:lnTo>
                    <a:pt x="1623" y="1268"/>
                  </a:lnTo>
                  <a:lnTo>
                    <a:pt x="1643" y="1267"/>
                  </a:lnTo>
                  <a:lnTo>
                    <a:pt x="1672" y="1263"/>
                  </a:lnTo>
                  <a:lnTo>
                    <a:pt x="1706" y="1257"/>
                  </a:lnTo>
                  <a:lnTo>
                    <a:pt x="1746" y="1250"/>
                  </a:lnTo>
                  <a:lnTo>
                    <a:pt x="1791" y="1241"/>
                  </a:lnTo>
                  <a:lnTo>
                    <a:pt x="1842" y="1228"/>
                  </a:lnTo>
                  <a:lnTo>
                    <a:pt x="1897" y="1213"/>
                  </a:lnTo>
                  <a:lnTo>
                    <a:pt x="1955" y="1195"/>
                  </a:lnTo>
                  <a:lnTo>
                    <a:pt x="2016" y="1173"/>
                  </a:lnTo>
                  <a:lnTo>
                    <a:pt x="2080" y="1147"/>
                  </a:lnTo>
                  <a:lnTo>
                    <a:pt x="2146" y="1117"/>
                  </a:lnTo>
                  <a:lnTo>
                    <a:pt x="2213" y="1082"/>
                  </a:lnTo>
                  <a:lnTo>
                    <a:pt x="2279" y="1043"/>
                  </a:lnTo>
                  <a:lnTo>
                    <a:pt x="2346" y="999"/>
                  </a:lnTo>
                  <a:lnTo>
                    <a:pt x="2413" y="950"/>
                  </a:lnTo>
                  <a:lnTo>
                    <a:pt x="2478" y="895"/>
                  </a:lnTo>
                  <a:lnTo>
                    <a:pt x="2541" y="833"/>
                  </a:lnTo>
                  <a:lnTo>
                    <a:pt x="2543" y="830"/>
                  </a:lnTo>
                  <a:lnTo>
                    <a:pt x="2540" y="824"/>
                  </a:lnTo>
                  <a:lnTo>
                    <a:pt x="2538" y="815"/>
                  </a:lnTo>
                  <a:lnTo>
                    <a:pt x="2531" y="803"/>
                  </a:lnTo>
                  <a:lnTo>
                    <a:pt x="2526" y="789"/>
                  </a:lnTo>
                  <a:lnTo>
                    <a:pt x="2518" y="772"/>
                  </a:lnTo>
                  <a:lnTo>
                    <a:pt x="2512" y="751"/>
                  </a:lnTo>
                  <a:lnTo>
                    <a:pt x="2505" y="728"/>
                  </a:lnTo>
                  <a:lnTo>
                    <a:pt x="2500" y="701"/>
                  </a:lnTo>
                  <a:lnTo>
                    <a:pt x="2496" y="671"/>
                  </a:lnTo>
                  <a:lnTo>
                    <a:pt x="2493" y="636"/>
                  </a:lnTo>
                  <a:lnTo>
                    <a:pt x="2495" y="598"/>
                  </a:lnTo>
                  <a:lnTo>
                    <a:pt x="2499" y="555"/>
                  </a:lnTo>
                  <a:lnTo>
                    <a:pt x="2505" y="510"/>
                  </a:lnTo>
                  <a:lnTo>
                    <a:pt x="2517" y="459"/>
                  </a:lnTo>
                  <a:lnTo>
                    <a:pt x="2532" y="405"/>
                  </a:lnTo>
                  <a:lnTo>
                    <a:pt x="2532" y="407"/>
                  </a:lnTo>
                  <a:lnTo>
                    <a:pt x="2531" y="416"/>
                  </a:lnTo>
                  <a:lnTo>
                    <a:pt x="2531" y="429"/>
                  </a:lnTo>
                  <a:lnTo>
                    <a:pt x="2531" y="446"/>
                  </a:lnTo>
                  <a:lnTo>
                    <a:pt x="2530" y="467"/>
                  </a:lnTo>
                  <a:lnTo>
                    <a:pt x="2530" y="490"/>
                  </a:lnTo>
                  <a:lnTo>
                    <a:pt x="2530" y="515"/>
                  </a:lnTo>
                  <a:lnTo>
                    <a:pt x="2530" y="542"/>
                  </a:lnTo>
                  <a:lnTo>
                    <a:pt x="2531" y="571"/>
                  </a:lnTo>
                  <a:lnTo>
                    <a:pt x="2532" y="599"/>
                  </a:lnTo>
                  <a:lnTo>
                    <a:pt x="2534" y="627"/>
                  </a:lnTo>
                  <a:lnTo>
                    <a:pt x="2536" y="654"/>
                  </a:lnTo>
                  <a:lnTo>
                    <a:pt x="2540" y="680"/>
                  </a:lnTo>
                  <a:lnTo>
                    <a:pt x="2544" y="703"/>
                  </a:lnTo>
                  <a:lnTo>
                    <a:pt x="2551" y="724"/>
                  </a:lnTo>
                  <a:lnTo>
                    <a:pt x="2557" y="742"/>
                  </a:lnTo>
                  <a:lnTo>
                    <a:pt x="2565" y="755"/>
                  </a:lnTo>
                  <a:lnTo>
                    <a:pt x="2573" y="763"/>
                  </a:lnTo>
                  <a:lnTo>
                    <a:pt x="2583" y="767"/>
                  </a:lnTo>
                  <a:lnTo>
                    <a:pt x="2596" y="764"/>
                  </a:lnTo>
                  <a:lnTo>
                    <a:pt x="2609" y="755"/>
                  </a:lnTo>
                  <a:lnTo>
                    <a:pt x="2625" y="740"/>
                  </a:lnTo>
                  <a:lnTo>
                    <a:pt x="2671" y="677"/>
                  </a:lnTo>
                  <a:lnTo>
                    <a:pt x="2714" y="610"/>
                  </a:lnTo>
                  <a:lnTo>
                    <a:pt x="2756" y="538"/>
                  </a:lnTo>
                  <a:lnTo>
                    <a:pt x="2794" y="462"/>
                  </a:lnTo>
                  <a:lnTo>
                    <a:pt x="2827" y="380"/>
                  </a:lnTo>
                  <a:lnTo>
                    <a:pt x="2829" y="384"/>
                  </a:lnTo>
                  <a:lnTo>
                    <a:pt x="2829" y="393"/>
                  </a:lnTo>
                  <a:lnTo>
                    <a:pt x="2830" y="407"/>
                  </a:lnTo>
                  <a:lnTo>
                    <a:pt x="2829" y="428"/>
                  </a:lnTo>
                  <a:lnTo>
                    <a:pt x="2827" y="453"/>
                  </a:lnTo>
                  <a:lnTo>
                    <a:pt x="2825" y="482"/>
                  </a:lnTo>
                  <a:lnTo>
                    <a:pt x="2820" y="515"/>
                  </a:lnTo>
                  <a:lnTo>
                    <a:pt x="2812" y="553"/>
                  </a:lnTo>
                  <a:lnTo>
                    <a:pt x="2801" y="592"/>
                  </a:lnTo>
                  <a:lnTo>
                    <a:pt x="2787" y="634"/>
                  </a:lnTo>
                  <a:lnTo>
                    <a:pt x="2768" y="678"/>
                  </a:lnTo>
                  <a:lnTo>
                    <a:pt x="2745" y="725"/>
                  </a:lnTo>
                  <a:lnTo>
                    <a:pt x="2717" y="773"/>
                  </a:lnTo>
                  <a:lnTo>
                    <a:pt x="2683" y="821"/>
                  </a:lnTo>
                  <a:lnTo>
                    <a:pt x="2643" y="869"/>
                  </a:lnTo>
                  <a:lnTo>
                    <a:pt x="2597" y="919"/>
                  </a:lnTo>
                  <a:lnTo>
                    <a:pt x="2544" y="967"/>
                  </a:lnTo>
                  <a:lnTo>
                    <a:pt x="2483" y="1015"/>
                  </a:lnTo>
                  <a:lnTo>
                    <a:pt x="2414" y="1060"/>
                  </a:lnTo>
                  <a:lnTo>
                    <a:pt x="2418" y="1063"/>
                  </a:lnTo>
                  <a:lnTo>
                    <a:pt x="2426" y="1068"/>
                  </a:lnTo>
                  <a:lnTo>
                    <a:pt x="2437" y="1078"/>
                  </a:lnTo>
                  <a:lnTo>
                    <a:pt x="2456" y="1090"/>
                  </a:lnTo>
                  <a:lnTo>
                    <a:pt x="2476" y="1104"/>
                  </a:lnTo>
                  <a:lnTo>
                    <a:pt x="2500" y="1121"/>
                  </a:lnTo>
                  <a:lnTo>
                    <a:pt x="2527" y="1138"/>
                  </a:lnTo>
                  <a:lnTo>
                    <a:pt x="2557" y="1155"/>
                  </a:lnTo>
                  <a:lnTo>
                    <a:pt x="2588" y="1172"/>
                  </a:lnTo>
                  <a:lnTo>
                    <a:pt x="2622" y="1187"/>
                  </a:lnTo>
                  <a:lnTo>
                    <a:pt x="2656" y="1202"/>
                  </a:lnTo>
                  <a:lnTo>
                    <a:pt x="2691" y="1215"/>
                  </a:lnTo>
                  <a:lnTo>
                    <a:pt x="2725" y="1225"/>
                  </a:lnTo>
                  <a:lnTo>
                    <a:pt x="2760" y="1230"/>
                  </a:lnTo>
                  <a:lnTo>
                    <a:pt x="2794" y="1233"/>
                  </a:lnTo>
                  <a:lnTo>
                    <a:pt x="2826" y="1232"/>
                  </a:lnTo>
                  <a:lnTo>
                    <a:pt x="2857" y="1224"/>
                  </a:lnTo>
                  <a:lnTo>
                    <a:pt x="2886" y="1211"/>
                  </a:lnTo>
                  <a:lnTo>
                    <a:pt x="2912" y="1191"/>
                  </a:lnTo>
                  <a:lnTo>
                    <a:pt x="2911" y="1194"/>
                  </a:lnTo>
                  <a:lnTo>
                    <a:pt x="2907" y="1198"/>
                  </a:lnTo>
                  <a:lnTo>
                    <a:pt x="2899" y="1204"/>
                  </a:lnTo>
                  <a:lnTo>
                    <a:pt x="2890" y="1213"/>
                  </a:lnTo>
                  <a:lnTo>
                    <a:pt x="2877" y="1224"/>
                  </a:lnTo>
                  <a:lnTo>
                    <a:pt x="2862" y="1234"/>
                  </a:lnTo>
                  <a:lnTo>
                    <a:pt x="2844" y="1245"/>
                  </a:lnTo>
                  <a:lnTo>
                    <a:pt x="2825" y="1255"/>
                  </a:lnTo>
                  <a:lnTo>
                    <a:pt x="2801" y="1264"/>
                  </a:lnTo>
                  <a:lnTo>
                    <a:pt x="2777" y="1272"/>
                  </a:lnTo>
                  <a:lnTo>
                    <a:pt x="2748" y="1277"/>
                  </a:lnTo>
                  <a:lnTo>
                    <a:pt x="2718" y="1281"/>
                  </a:lnTo>
                  <a:lnTo>
                    <a:pt x="2687" y="1281"/>
                  </a:lnTo>
                  <a:lnTo>
                    <a:pt x="2652" y="1277"/>
                  </a:lnTo>
                  <a:lnTo>
                    <a:pt x="2615" y="1269"/>
                  </a:lnTo>
                  <a:lnTo>
                    <a:pt x="2575" y="1256"/>
                  </a:lnTo>
                  <a:lnTo>
                    <a:pt x="2535" y="1238"/>
                  </a:lnTo>
                  <a:lnTo>
                    <a:pt x="2491" y="1215"/>
                  </a:lnTo>
                  <a:lnTo>
                    <a:pt x="2445" y="1185"/>
                  </a:lnTo>
                  <a:lnTo>
                    <a:pt x="2398" y="1147"/>
                  </a:lnTo>
                  <a:lnTo>
                    <a:pt x="2349" y="1102"/>
                  </a:lnTo>
                  <a:lnTo>
                    <a:pt x="2345" y="1104"/>
                  </a:lnTo>
                  <a:lnTo>
                    <a:pt x="2337" y="1109"/>
                  </a:lnTo>
                  <a:lnTo>
                    <a:pt x="2323" y="1117"/>
                  </a:lnTo>
                  <a:lnTo>
                    <a:pt x="2305" y="1129"/>
                  </a:lnTo>
                  <a:lnTo>
                    <a:pt x="2283" y="1143"/>
                  </a:lnTo>
                  <a:lnTo>
                    <a:pt x="2257" y="1159"/>
                  </a:lnTo>
                  <a:lnTo>
                    <a:pt x="2227" y="1176"/>
                  </a:lnTo>
                  <a:lnTo>
                    <a:pt x="2194" y="1195"/>
                  </a:lnTo>
                  <a:lnTo>
                    <a:pt x="2159" y="1216"/>
                  </a:lnTo>
                  <a:lnTo>
                    <a:pt x="2122" y="1237"/>
                  </a:lnTo>
                  <a:lnTo>
                    <a:pt x="2083" y="1257"/>
                  </a:lnTo>
                  <a:lnTo>
                    <a:pt x="2044" y="1280"/>
                  </a:lnTo>
                  <a:lnTo>
                    <a:pt x="2002" y="1300"/>
                  </a:lnTo>
                  <a:lnTo>
                    <a:pt x="1962" y="1321"/>
                  </a:lnTo>
                  <a:lnTo>
                    <a:pt x="1921" y="1342"/>
                  </a:lnTo>
                  <a:lnTo>
                    <a:pt x="1881" y="1360"/>
                  </a:lnTo>
                  <a:lnTo>
                    <a:pt x="1842" y="1378"/>
                  </a:lnTo>
                  <a:lnTo>
                    <a:pt x="1804" y="1392"/>
                  </a:lnTo>
                  <a:lnTo>
                    <a:pt x="1769" y="1405"/>
                  </a:lnTo>
                  <a:lnTo>
                    <a:pt x="1773" y="1407"/>
                  </a:lnTo>
                  <a:lnTo>
                    <a:pt x="1782" y="1411"/>
                  </a:lnTo>
                  <a:lnTo>
                    <a:pt x="1799" y="1417"/>
                  </a:lnTo>
                  <a:lnTo>
                    <a:pt x="1821" y="1425"/>
                  </a:lnTo>
                  <a:lnTo>
                    <a:pt x="1849" y="1434"/>
                  </a:lnTo>
                  <a:lnTo>
                    <a:pt x="1880" y="1444"/>
                  </a:lnTo>
                  <a:lnTo>
                    <a:pt x="1916" y="1456"/>
                  </a:lnTo>
                  <a:lnTo>
                    <a:pt x="1955" y="1468"/>
                  </a:lnTo>
                  <a:lnTo>
                    <a:pt x="1998" y="1481"/>
                  </a:lnTo>
                  <a:lnTo>
                    <a:pt x="2042" y="1494"/>
                  </a:lnTo>
                  <a:lnTo>
                    <a:pt x="2090" y="1505"/>
                  </a:lnTo>
                  <a:lnTo>
                    <a:pt x="2139" y="1518"/>
                  </a:lnTo>
                  <a:lnTo>
                    <a:pt x="2188" y="1529"/>
                  </a:lnTo>
                  <a:lnTo>
                    <a:pt x="2239" y="1539"/>
                  </a:lnTo>
                  <a:lnTo>
                    <a:pt x="2289" y="1548"/>
                  </a:lnTo>
                  <a:lnTo>
                    <a:pt x="2339" y="1555"/>
                  </a:lnTo>
                  <a:lnTo>
                    <a:pt x="2388" y="1560"/>
                  </a:lnTo>
                  <a:lnTo>
                    <a:pt x="2436" y="1563"/>
                  </a:lnTo>
                  <a:lnTo>
                    <a:pt x="2482" y="1564"/>
                  </a:lnTo>
                  <a:lnTo>
                    <a:pt x="2525" y="1561"/>
                  </a:lnTo>
                  <a:lnTo>
                    <a:pt x="2564" y="1556"/>
                  </a:lnTo>
                  <a:lnTo>
                    <a:pt x="2601" y="1547"/>
                  </a:lnTo>
                  <a:lnTo>
                    <a:pt x="2634" y="1534"/>
                  </a:lnTo>
                  <a:lnTo>
                    <a:pt x="2661" y="1518"/>
                  </a:lnTo>
                  <a:lnTo>
                    <a:pt x="2684" y="1498"/>
                  </a:lnTo>
                  <a:lnTo>
                    <a:pt x="2682" y="1499"/>
                  </a:lnTo>
                  <a:lnTo>
                    <a:pt x="2677" y="1505"/>
                  </a:lnTo>
                  <a:lnTo>
                    <a:pt x="2666" y="1515"/>
                  </a:lnTo>
                  <a:lnTo>
                    <a:pt x="2652" y="1526"/>
                  </a:lnTo>
                  <a:lnTo>
                    <a:pt x="2635" y="1540"/>
                  </a:lnTo>
                  <a:lnTo>
                    <a:pt x="2613" y="1555"/>
                  </a:lnTo>
                  <a:lnTo>
                    <a:pt x="2588" y="1569"/>
                  </a:lnTo>
                  <a:lnTo>
                    <a:pt x="2560" y="1582"/>
                  </a:lnTo>
                  <a:lnTo>
                    <a:pt x="2527" y="1594"/>
                  </a:lnTo>
                  <a:lnTo>
                    <a:pt x="2492" y="1603"/>
                  </a:lnTo>
                  <a:lnTo>
                    <a:pt x="2453" y="1609"/>
                  </a:lnTo>
                  <a:lnTo>
                    <a:pt x="2411" y="1612"/>
                  </a:lnTo>
                  <a:lnTo>
                    <a:pt x="2366" y="1609"/>
                  </a:lnTo>
                  <a:lnTo>
                    <a:pt x="2369" y="1612"/>
                  </a:lnTo>
                  <a:lnTo>
                    <a:pt x="2372" y="1620"/>
                  </a:lnTo>
                  <a:lnTo>
                    <a:pt x="2379" y="1633"/>
                  </a:lnTo>
                  <a:lnTo>
                    <a:pt x="2387" y="1650"/>
                  </a:lnTo>
                  <a:lnTo>
                    <a:pt x="2393" y="1670"/>
                  </a:lnTo>
                  <a:lnTo>
                    <a:pt x="2400" y="1696"/>
                  </a:lnTo>
                  <a:lnTo>
                    <a:pt x="2405" y="1726"/>
                  </a:lnTo>
                  <a:lnTo>
                    <a:pt x="2408" y="1760"/>
                  </a:lnTo>
                  <a:lnTo>
                    <a:pt x="2406" y="1798"/>
                  </a:lnTo>
                  <a:lnTo>
                    <a:pt x="2400" y="1838"/>
                  </a:lnTo>
                  <a:lnTo>
                    <a:pt x="2400" y="1835"/>
                  </a:lnTo>
                  <a:lnTo>
                    <a:pt x="2397" y="1825"/>
                  </a:lnTo>
                  <a:lnTo>
                    <a:pt x="2395" y="1808"/>
                  </a:lnTo>
                  <a:lnTo>
                    <a:pt x="2391" y="1788"/>
                  </a:lnTo>
                  <a:lnTo>
                    <a:pt x="2384" y="1765"/>
                  </a:lnTo>
                  <a:lnTo>
                    <a:pt x="2378" y="1740"/>
                  </a:lnTo>
                  <a:lnTo>
                    <a:pt x="2367" y="1714"/>
                  </a:lnTo>
                  <a:lnTo>
                    <a:pt x="2357" y="1688"/>
                  </a:lnTo>
                  <a:lnTo>
                    <a:pt x="2344" y="1665"/>
                  </a:lnTo>
                  <a:lnTo>
                    <a:pt x="2328" y="1644"/>
                  </a:lnTo>
                  <a:lnTo>
                    <a:pt x="2310" y="1627"/>
                  </a:lnTo>
                  <a:lnTo>
                    <a:pt x="2291" y="1616"/>
                  </a:lnTo>
                  <a:lnTo>
                    <a:pt x="2268" y="1611"/>
                  </a:lnTo>
                  <a:lnTo>
                    <a:pt x="2223" y="1608"/>
                  </a:lnTo>
                  <a:lnTo>
                    <a:pt x="2172" y="1604"/>
                  </a:lnTo>
                  <a:lnTo>
                    <a:pt x="2118" y="1600"/>
                  </a:lnTo>
                  <a:lnTo>
                    <a:pt x="2059" y="1594"/>
                  </a:lnTo>
                  <a:lnTo>
                    <a:pt x="1999" y="1586"/>
                  </a:lnTo>
                  <a:lnTo>
                    <a:pt x="1940" y="1576"/>
                  </a:lnTo>
                  <a:lnTo>
                    <a:pt x="1881" y="1563"/>
                  </a:lnTo>
                  <a:lnTo>
                    <a:pt x="1851" y="1557"/>
                  </a:lnTo>
                  <a:lnTo>
                    <a:pt x="1824" y="1559"/>
                  </a:lnTo>
                  <a:lnTo>
                    <a:pt x="1801" y="1565"/>
                  </a:lnTo>
                  <a:lnTo>
                    <a:pt x="1780" y="1576"/>
                  </a:lnTo>
                  <a:lnTo>
                    <a:pt x="1763" y="1592"/>
                  </a:lnTo>
                  <a:lnTo>
                    <a:pt x="1749" y="1613"/>
                  </a:lnTo>
                  <a:lnTo>
                    <a:pt x="1737" y="1639"/>
                  </a:lnTo>
                  <a:lnTo>
                    <a:pt x="1726" y="1669"/>
                  </a:lnTo>
                  <a:lnTo>
                    <a:pt x="1719" y="1704"/>
                  </a:lnTo>
                  <a:lnTo>
                    <a:pt x="1713" y="1742"/>
                  </a:lnTo>
                  <a:lnTo>
                    <a:pt x="1710" y="1785"/>
                  </a:lnTo>
                  <a:lnTo>
                    <a:pt x="1708" y="1830"/>
                  </a:lnTo>
                  <a:lnTo>
                    <a:pt x="1707" y="1879"/>
                  </a:lnTo>
                  <a:lnTo>
                    <a:pt x="1707" y="1931"/>
                  </a:lnTo>
                  <a:lnTo>
                    <a:pt x="1708" y="1986"/>
                  </a:lnTo>
                  <a:lnTo>
                    <a:pt x="1711" y="2043"/>
                  </a:lnTo>
                  <a:lnTo>
                    <a:pt x="1713" y="2104"/>
                  </a:lnTo>
                  <a:lnTo>
                    <a:pt x="1716" y="2166"/>
                  </a:lnTo>
                  <a:lnTo>
                    <a:pt x="1719" y="2231"/>
                  </a:lnTo>
                  <a:lnTo>
                    <a:pt x="1721" y="2297"/>
                  </a:lnTo>
                  <a:lnTo>
                    <a:pt x="1724" y="2365"/>
                  </a:lnTo>
                  <a:lnTo>
                    <a:pt x="1764" y="2371"/>
                  </a:lnTo>
                  <a:lnTo>
                    <a:pt x="1803" y="2382"/>
                  </a:lnTo>
                  <a:lnTo>
                    <a:pt x="1841" y="2392"/>
                  </a:lnTo>
                  <a:lnTo>
                    <a:pt x="1877" y="2405"/>
                  </a:lnTo>
                  <a:lnTo>
                    <a:pt x="1912" y="2418"/>
                  </a:lnTo>
                  <a:lnTo>
                    <a:pt x="1944" y="2432"/>
                  </a:lnTo>
                  <a:lnTo>
                    <a:pt x="1972" y="2445"/>
                  </a:lnTo>
                  <a:lnTo>
                    <a:pt x="1997" y="2458"/>
                  </a:lnTo>
                  <a:lnTo>
                    <a:pt x="2019" y="2470"/>
                  </a:lnTo>
                  <a:lnTo>
                    <a:pt x="2036" y="2480"/>
                  </a:lnTo>
                  <a:lnTo>
                    <a:pt x="2049" y="2487"/>
                  </a:lnTo>
                  <a:lnTo>
                    <a:pt x="2057" y="2492"/>
                  </a:lnTo>
                  <a:lnTo>
                    <a:pt x="2059" y="2495"/>
                  </a:lnTo>
                  <a:lnTo>
                    <a:pt x="1955" y="2478"/>
                  </a:lnTo>
                  <a:lnTo>
                    <a:pt x="1855" y="2465"/>
                  </a:lnTo>
                  <a:lnTo>
                    <a:pt x="1763" y="2454"/>
                  </a:lnTo>
                  <a:lnTo>
                    <a:pt x="1675" y="2448"/>
                  </a:lnTo>
                  <a:lnTo>
                    <a:pt x="1593" y="2445"/>
                  </a:lnTo>
                  <a:lnTo>
                    <a:pt x="1516" y="2444"/>
                  </a:lnTo>
                  <a:lnTo>
                    <a:pt x="1446" y="2445"/>
                  </a:lnTo>
                  <a:lnTo>
                    <a:pt x="1381" y="2448"/>
                  </a:lnTo>
                  <a:lnTo>
                    <a:pt x="1322" y="2452"/>
                  </a:lnTo>
                  <a:lnTo>
                    <a:pt x="1270" y="2457"/>
                  </a:lnTo>
                  <a:lnTo>
                    <a:pt x="1224" y="2462"/>
                  </a:lnTo>
                  <a:lnTo>
                    <a:pt x="1183" y="2469"/>
                  </a:lnTo>
                  <a:lnTo>
                    <a:pt x="1148" y="2475"/>
                  </a:lnTo>
                  <a:lnTo>
                    <a:pt x="1120" y="2482"/>
                  </a:lnTo>
                  <a:lnTo>
                    <a:pt x="1097" y="2487"/>
                  </a:lnTo>
                  <a:lnTo>
                    <a:pt x="1082" y="2491"/>
                  </a:lnTo>
                  <a:lnTo>
                    <a:pt x="1073" y="2493"/>
                  </a:lnTo>
                  <a:lnTo>
                    <a:pt x="1069" y="2495"/>
                  </a:lnTo>
                  <a:lnTo>
                    <a:pt x="1127" y="2463"/>
                  </a:lnTo>
                  <a:lnTo>
                    <a:pt x="1182" y="2439"/>
                  </a:lnTo>
                  <a:lnTo>
                    <a:pt x="1233" y="2419"/>
                  </a:lnTo>
                  <a:lnTo>
                    <a:pt x="1279" y="2402"/>
                  </a:lnTo>
                  <a:lnTo>
                    <a:pt x="1321" y="2391"/>
                  </a:lnTo>
                  <a:lnTo>
                    <a:pt x="1357" y="2382"/>
                  </a:lnTo>
                  <a:lnTo>
                    <a:pt x="1390" y="2374"/>
                  </a:lnTo>
                  <a:lnTo>
                    <a:pt x="1415" y="2369"/>
                  </a:lnTo>
                  <a:lnTo>
                    <a:pt x="1434" y="2365"/>
                  </a:lnTo>
                  <a:lnTo>
                    <a:pt x="1433" y="2280"/>
                  </a:lnTo>
                  <a:lnTo>
                    <a:pt x="1429" y="2204"/>
                  </a:lnTo>
                  <a:lnTo>
                    <a:pt x="1422" y="2134"/>
                  </a:lnTo>
                  <a:lnTo>
                    <a:pt x="1413" y="2069"/>
                  </a:lnTo>
                  <a:lnTo>
                    <a:pt x="1402" y="2009"/>
                  </a:lnTo>
                  <a:lnTo>
                    <a:pt x="1387" y="1953"/>
                  </a:lnTo>
                  <a:lnTo>
                    <a:pt x="1370" y="1903"/>
                  </a:lnTo>
                  <a:lnTo>
                    <a:pt x="1350" y="1855"/>
                  </a:lnTo>
                  <a:lnTo>
                    <a:pt x="1325" y="1809"/>
                  </a:lnTo>
                  <a:lnTo>
                    <a:pt x="1296" y="1765"/>
                  </a:lnTo>
                  <a:lnTo>
                    <a:pt x="1264" y="1724"/>
                  </a:lnTo>
                  <a:lnTo>
                    <a:pt x="1227" y="1682"/>
                  </a:lnTo>
                  <a:lnTo>
                    <a:pt x="1187" y="1640"/>
                  </a:lnTo>
                  <a:lnTo>
                    <a:pt x="1161" y="1621"/>
                  </a:lnTo>
                  <a:lnTo>
                    <a:pt x="1130" y="1604"/>
                  </a:lnTo>
                  <a:lnTo>
                    <a:pt x="1095" y="1590"/>
                  </a:lnTo>
                  <a:lnTo>
                    <a:pt x="1056" y="1579"/>
                  </a:lnTo>
                  <a:lnTo>
                    <a:pt x="1013" y="1570"/>
                  </a:lnTo>
                  <a:lnTo>
                    <a:pt x="967" y="1564"/>
                  </a:lnTo>
                  <a:lnTo>
                    <a:pt x="918" y="1559"/>
                  </a:lnTo>
                  <a:lnTo>
                    <a:pt x="867" y="1553"/>
                  </a:lnTo>
                  <a:lnTo>
                    <a:pt x="814" y="1550"/>
                  </a:lnTo>
                  <a:lnTo>
                    <a:pt x="760" y="1546"/>
                  </a:lnTo>
                  <a:lnTo>
                    <a:pt x="704" y="1542"/>
                  </a:lnTo>
                  <a:lnTo>
                    <a:pt x="702" y="1544"/>
                  </a:lnTo>
                  <a:lnTo>
                    <a:pt x="697" y="1552"/>
                  </a:lnTo>
                  <a:lnTo>
                    <a:pt x="691" y="1565"/>
                  </a:lnTo>
                  <a:lnTo>
                    <a:pt x="679" y="1581"/>
                  </a:lnTo>
                  <a:lnTo>
                    <a:pt x="665" y="1600"/>
                  </a:lnTo>
                  <a:lnTo>
                    <a:pt x="646" y="1622"/>
                  </a:lnTo>
                  <a:lnTo>
                    <a:pt x="623" y="1646"/>
                  </a:lnTo>
                  <a:lnTo>
                    <a:pt x="596" y="1669"/>
                  </a:lnTo>
                  <a:lnTo>
                    <a:pt x="563" y="1694"/>
                  </a:lnTo>
                  <a:lnTo>
                    <a:pt x="526" y="1718"/>
                  </a:lnTo>
                  <a:lnTo>
                    <a:pt x="483" y="1742"/>
                  </a:lnTo>
                  <a:lnTo>
                    <a:pt x="435" y="1764"/>
                  </a:lnTo>
                  <a:lnTo>
                    <a:pt x="380" y="1783"/>
                  </a:lnTo>
                  <a:lnTo>
                    <a:pt x="319" y="1799"/>
                  </a:lnTo>
                  <a:lnTo>
                    <a:pt x="322" y="1798"/>
                  </a:lnTo>
                  <a:lnTo>
                    <a:pt x="329" y="1794"/>
                  </a:lnTo>
                  <a:lnTo>
                    <a:pt x="340" y="1787"/>
                  </a:lnTo>
                  <a:lnTo>
                    <a:pt x="355" y="1779"/>
                  </a:lnTo>
                  <a:lnTo>
                    <a:pt x="372" y="1769"/>
                  </a:lnTo>
                  <a:lnTo>
                    <a:pt x="392" y="1757"/>
                  </a:lnTo>
                  <a:lnTo>
                    <a:pt x="414" y="1744"/>
                  </a:lnTo>
                  <a:lnTo>
                    <a:pt x="436" y="1730"/>
                  </a:lnTo>
                  <a:lnTo>
                    <a:pt x="458" y="1714"/>
                  </a:lnTo>
                  <a:lnTo>
                    <a:pt x="480" y="1698"/>
                  </a:lnTo>
                  <a:lnTo>
                    <a:pt x="502" y="1681"/>
                  </a:lnTo>
                  <a:lnTo>
                    <a:pt x="522" y="1664"/>
                  </a:lnTo>
                  <a:lnTo>
                    <a:pt x="540" y="1647"/>
                  </a:lnTo>
                  <a:lnTo>
                    <a:pt x="554" y="1629"/>
                  </a:lnTo>
                  <a:lnTo>
                    <a:pt x="566" y="1612"/>
                  </a:lnTo>
                  <a:lnTo>
                    <a:pt x="574" y="1595"/>
                  </a:lnTo>
                  <a:lnTo>
                    <a:pt x="576" y="1579"/>
                  </a:lnTo>
                  <a:lnTo>
                    <a:pt x="574" y="1565"/>
                  </a:lnTo>
                  <a:lnTo>
                    <a:pt x="566" y="1551"/>
                  </a:lnTo>
                  <a:lnTo>
                    <a:pt x="550" y="1538"/>
                  </a:lnTo>
                  <a:lnTo>
                    <a:pt x="528" y="1528"/>
                  </a:lnTo>
                  <a:lnTo>
                    <a:pt x="487" y="1511"/>
                  </a:lnTo>
                  <a:lnTo>
                    <a:pt x="445" y="1496"/>
                  </a:lnTo>
                  <a:lnTo>
                    <a:pt x="403" y="1483"/>
                  </a:lnTo>
                  <a:lnTo>
                    <a:pt x="362" y="1470"/>
                  </a:lnTo>
                  <a:lnTo>
                    <a:pt x="322" y="1456"/>
                  </a:lnTo>
                  <a:lnTo>
                    <a:pt x="281" y="1443"/>
                  </a:lnTo>
                  <a:lnTo>
                    <a:pt x="244" y="1429"/>
                  </a:lnTo>
                  <a:lnTo>
                    <a:pt x="207" y="1412"/>
                  </a:lnTo>
                  <a:lnTo>
                    <a:pt x="172" y="1395"/>
                  </a:lnTo>
                  <a:lnTo>
                    <a:pt x="140" y="1374"/>
                  </a:lnTo>
                  <a:lnTo>
                    <a:pt x="108" y="1351"/>
                  </a:lnTo>
                  <a:lnTo>
                    <a:pt x="81" y="1325"/>
                  </a:lnTo>
                  <a:lnTo>
                    <a:pt x="55" y="1295"/>
                  </a:lnTo>
                  <a:lnTo>
                    <a:pt x="33" y="1261"/>
                  </a:lnTo>
                  <a:lnTo>
                    <a:pt x="15" y="1224"/>
                  </a:lnTo>
                  <a:lnTo>
                    <a:pt x="0" y="1180"/>
                  </a:lnTo>
                  <a:lnTo>
                    <a:pt x="2" y="1182"/>
                  </a:lnTo>
                  <a:lnTo>
                    <a:pt x="8" y="1191"/>
                  </a:lnTo>
                  <a:lnTo>
                    <a:pt x="16" y="1204"/>
                  </a:lnTo>
                  <a:lnTo>
                    <a:pt x="29" y="1220"/>
                  </a:lnTo>
                  <a:lnTo>
                    <a:pt x="45" y="1239"/>
                  </a:lnTo>
                  <a:lnTo>
                    <a:pt x="63" y="1260"/>
                  </a:lnTo>
                  <a:lnTo>
                    <a:pt x="85" y="1281"/>
                  </a:lnTo>
                  <a:lnTo>
                    <a:pt x="108" y="1303"/>
                  </a:lnTo>
                  <a:lnTo>
                    <a:pt x="136" y="1324"/>
                  </a:lnTo>
                  <a:lnTo>
                    <a:pt x="166" y="1343"/>
                  </a:lnTo>
                  <a:lnTo>
                    <a:pt x="198" y="1360"/>
                  </a:lnTo>
                  <a:lnTo>
                    <a:pt x="232" y="1374"/>
                  </a:lnTo>
                  <a:lnTo>
                    <a:pt x="268" y="1383"/>
                  </a:lnTo>
                  <a:lnTo>
                    <a:pt x="307" y="1387"/>
                  </a:lnTo>
                  <a:lnTo>
                    <a:pt x="309" y="1387"/>
                  </a:lnTo>
                  <a:lnTo>
                    <a:pt x="312" y="1387"/>
                  </a:lnTo>
                  <a:lnTo>
                    <a:pt x="316" y="1387"/>
                  </a:lnTo>
                  <a:lnTo>
                    <a:pt x="323" y="1386"/>
                  </a:lnTo>
                  <a:lnTo>
                    <a:pt x="331" y="1382"/>
                  </a:lnTo>
                  <a:lnTo>
                    <a:pt x="340" y="1377"/>
                  </a:lnTo>
                  <a:lnTo>
                    <a:pt x="349" y="1369"/>
                  </a:lnTo>
                  <a:lnTo>
                    <a:pt x="358" y="1357"/>
                  </a:lnTo>
                  <a:lnTo>
                    <a:pt x="367" y="1342"/>
                  </a:lnTo>
                  <a:lnTo>
                    <a:pt x="376" y="1322"/>
                  </a:lnTo>
                  <a:lnTo>
                    <a:pt x="384" y="1298"/>
                  </a:lnTo>
                  <a:lnTo>
                    <a:pt x="392" y="1268"/>
                  </a:lnTo>
                  <a:lnTo>
                    <a:pt x="398" y="1232"/>
                  </a:lnTo>
                  <a:lnTo>
                    <a:pt x="403" y="1189"/>
                  </a:lnTo>
                  <a:lnTo>
                    <a:pt x="406" y="1138"/>
                  </a:lnTo>
                  <a:lnTo>
                    <a:pt x="407" y="1141"/>
                  </a:lnTo>
                  <a:lnTo>
                    <a:pt x="410" y="1147"/>
                  </a:lnTo>
                  <a:lnTo>
                    <a:pt x="414" y="1159"/>
                  </a:lnTo>
                  <a:lnTo>
                    <a:pt x="418" y="1174"/>
                  </a:lnTo>
                  <a:lnTo>
                    <a:pt x="420" y="1194"/>
                  </a:lnTo>
                  <a:lnTo>
                    <a:pt x="423" y="1219"/>
                  </a:lnTo>
                  <a:lnTo>
                    <a:pt x="424" y="1247"/>
                  </a:lnTo>
                  <a:lnTo>
                    <a:pt x="422" y="1281"/>
                  </a:lnTo>
                  <a:lnTo>
                    <a:pt x="418" y="1318"/>
                  </a:lnTo>
                  <a:lnTo>
                    <a:pt x="409" y="1361"/>
                  </a:lnTo>
                  <a:lnTo>
                    <a:pt x="396" y="1407"/>
                  </a:lnTo>
                  <a:lnTo>
                    <a:pt x="399" y="1408"/>
                  </a:lnTo>
                  <a:lnTo>
                    <a:pt x="412" y="1409"/>
                  </a:lnTo>
                  <a:lnTo>
                    <a:pt x="431" y="1411"/>
                  </a:lnTo>
                  <a:lnTo>
                    <a:pt x="457" y="1413"/>
                  </a:lnTo>
                  <a:lnTo>
                    <a:pt x="488" y="1417"/>
                  </a:lnTo>
                  <a:lnTo>
                    <a:pt x="524" y="1420"/>
                  </a:lnTo>
                  <a:lnTo>
                    <a:pt x="563" y="1424"/>
                  </a:lnTo>
                  <a:lnTo>
                    <a:pt x="607" y="1428"/>
                  </a:lnTo>
                  <a:lnTo>
                    <a:pt x="653" y="1430"/>
                  </a:lnTo>
                  <a:lnTo>
                    <a:pt x="701" y="1434"/>
                  </a:lnTo>
                  <a:lnTo>
                    <a:pt x="750" y="1437"/>
                  </a:lnTo>
                  <a:lnTo>
                    <a:pt x="800" y="1439"/>
                  </a:lnTo>
                  <a:lnTo>
                    <a:pt x="848" y="1442"/>
                  </a:lnTo>
                  <a:lnTo>
                    <a:pt x="896" y="1443"/>
                  </a:lnTo>
                  <a:lnTo>
                    <a:pt x="941" y="1443"/>
                  </a:lnTo>
                  <a:lnTo>
                    <a:pt x="984" y="1443"/>
                  </a:lnTo>
                  <a:lnTo>
                    <a:pt x="1025" y="1442"/>
                  </a:lnTo>
                  <a:lnTo>
                    <a:pt x="1060" y="1439"/>
                  </a:lnTo>
                  <a:lnTo>
                    <a:pt x="1090" y="1435"/>
                  </a:lnTo>
                  <a:lnTo>
                    <a:pt x="1116" y="1429"/>
                  </a:lnTo>
                  <a:lnTo>
                    <a:pt x="1134" y="1422"/>
                  </a:lnTo>
                  <a:lnTo>
                    <a:pt x="1144" y="1413"/>
                  </a:lnTo>
                  <a:lnTo>
                    <a:pt x="1172" y="1370"/>
                  </a:lnTo>
                  <a:lnTo>
                    <a:pt x="1190" y="1328"/>
                  </a:lnTo>
                  <a:lnTo>
                    <a:pt x="1200" y="1285"/>
                  </a:lnTo>
                  <a:lnTo>
                    <a:pt x="1203" y="1241"/>
                  </a:lnTo>
                  <a:lnTo>
                    <a:pt x="1199" y="1196"/>
                  </a:lnTo>
                  <a:lnTo>
                    <a:pt x="1188" y="1152"/>
                  </a:lnTo>
                  <a:lnTo>
                    <a:pt x="1173" y="1108"/>
                  </a:lnTo>
                  <a:lnTo>
                    <a:pt x="1153" y="1063"/>
                  </a:lnTo>
                  <a:lnTo>
                    <a:pt x="1130" y="1017"/>
                  </a:lnTo>
                  <a:lnTo>
                    <a:pt x="1104" y="971"/>
                  </a:lnTo>
                  <a:lnTo>
                    <a:pt x="1075" y="924"/>
                  </a:lnTo>
                  <a:lnTo>
                    <a:pt x="1044" y="876"/>
                  </a:lnTo>
                  <a:lnTo>
                    <a:pt x="1014" y="828"/>
                  </a:lnTo>
                  <a:lnTo>
                    <a:pt x="983" y="780"/>
                  </a:lnTo>
                  <a:lnTo>
                    <a:pt x="954" y="729"/>
                  </a:lnTo>
                  <a:lnTo>
                    <a:pt x="926" y="678"/>
                  </a:lnTo>
                  <a:lnTo>
                    <a:pt x="923" y="678"/>
                  </a:lnTo>
                  <a:lnTo>
                    <a:pt x="915" y="678"/>
                  </a:lnTo>
                  <a:lnTo>
                    <a:pt x="904" y="677"/>
                  </a:lnTo>
                  <a:lnTo>
                    <a:pt x="887" y="675"/>
                  </a:lnTo>
                  <a:lnTo>
                    <a:pt x="865" y="669"/>
                  </a:lnTo>
                  <a:lnTo>
                    <a:pt x="839" y="662"/>
                  </a:lnTo>
                  <a:lnTo>
                    <a:pt x="809" y="651"/>
                  </a:lnTo>
                  <a:lnTo>
                    <a:pt x="775" y="637"/>
                  </a:lnTo>
                  <a:lnTo>
                    <a:pt x="736" y="619"/>
                  </a:lnTo>
                  <a:lnTo>
                    <a:pt x="693" y="595"/>
                  </a:lnTo>
                  <a:lnTo>
                    <a:pt x="648" y="566"/>
                  </a:lnTo>
                  <a:lnTo>
                    <a:pt x="650" y="567"/>
                  </a:lnTo>
                  <a:lnTo>
                    <a:pt x="658" y="571"/>
                  </a:lnTo>
                  <a:lnTo>
                    <a:pt x="672" y="575"/>
                  </a:lnTo>
                  <a:lnTo>
                    <a:pt x="689" y="581"/>
                  </a:lnTo>
                  <a:lnTo>
                    <a:pt x="709" y="588"/>
                  </a:lnTo>
                  <a:lnTo>
                    <a:pt x="732" y="595"/>
                  </a:lnTo>
                  <a:lnTo>
                    <a:pt x="756" y="603"/>
                  </a:lnTo>
                  <a:lnTo>
                    <a:pt x="780" y="611"/>
                  </a:lnTo>
                  <a:lnTo>
                    <a:pt x="805" y="619"/>
                  </a:lnTo>
                  <a:lnTo>
                    <a:pt x="828" y="625"/>
                  </a:lnTo>
                  <a:lnTo>
                    <a:pt x="849" y="630"/>
                  </a:lnTo>
                  <a:lnTo>
                    <a:pt x="869" y="634"/>
                  </a:lnTo>
                  <a:lnTo>
                    <a:pt x="884" y="637"/>
                  </a:lnTo>
                  <a:lnTo>
                    <a:pt x="896" y="638"/>
                  </a:lnTo>
                  <a:lnTo>
                    <a:pt x="901" y="636"/>
                  </a:lnTo>
                  <a:lnTo>
                    <a:pt x="902" y="632"/>
                  </a:lnTo>
                  <a:lnTo>
                    <a:pt x="883" y="585"/>
                  </a:lnTo>
                  <a:lnTo>
                    <a:pt x="866" y="538"/>
                  </a:lnTo>
                  <a:lnTo>
                    <a:pt x="853" y="490"/>
                  </a:lnTo>
                  <a:lnTo>
                    <a:pt x="843" y="442"/>
                  </a:lnTo>
                  <a:lnTo>
                    <a:pt x="837" y="393"/>
                  </a:lnTo>
                  <a:lnTo>
                    <a:pt x="837" y="342"/>
                  </a:lnTo>
                  <a:lnTo>
                    <a:pt x="843" y="292"/>
                  </a:lnTo>
                  <a:lnTo>
                    <a:pt x="853" y="240"/>
                  </a:lnTo>
                  <a:lnTo>
                    <a:pt x="871" y="188"/>
                  </a:lnTo>
                  <a:lnTo>
                    <a:pt x="896" y="133"/>
                  </a:lnTo>
                  <a:lnTo>
                    <a:pt x="928" y="79"/>
                  </a:lnTo>
                  <a:lnTo>
                    <a:pt x="928" y="83"/>
                  </a:lnTo>
                  <a:lnTo>
                    <a:pt x="926" y="94"/>
                  </a:lnTo>
                  <a:lnTo>
                    <a:pt x="923" y="112"/>
                  </a:lnTo>
                  <a:lnTo>
                    <a:pt x="919" y="136"/>
                  </a:lnTo>
                  <a:lnTo>
                    <a:pt x="915" y="163"/>
                  </a:lnTo>
                  <a:lnTo>
                    <a:pt x="912" y="194"/>
                  </a:lnTo>
                  <a:lnTo>
                    <a:pt x="909" y="228"/>
                  </a:lnTo>
                  <a:lnTo>
                    <a:pt x="906" y="263"/>
                  </a:lnTo>
                  <a:lnTo>
                    <a:pt x="904" y="298"/>
                  </a:lnTo>
                  <a:lnTo>
                    <a:pt x="904" y="332"/>
                  </a:lnTo>
                  <a:lnTo>
                    <a:pt x="905" y="366"/>
                  </a:lnTo>
                  <a:lnTo>
                    <a:pt x="909" y="395"/>
                  </a:lnTo>
                  <a:lnTo>
                    <a:pt x="915" y="421"/>
                  </a:lnTo>
                  <a:lnTo>
                    <a:pt x="923" y="444"/>
                  </a:lnTo>
                  <a:lnTo>
                    <a:pt x="935" y="459"/>
                  </a:lnTo>
                  <a:lnTo>
                    <a:pt x="936" y="459"/>
                  </a:lnTo>
                  <a:lnTo>
                    <a:pt x="940" y="460"/>
                  </a:lnTo>
                  <a:lnTo>
                    <a:pt x="947" y="460"/>
                  </a:lnTo>
                  <a:lnTo>
                    <a:pt x="957" y="460"/>
                  </a:lnTo>
                  <a:lnTo>
                    <a:pt x="969" y="459"/>
                  </a:lnTo>
                  <a:lnTo>
                    <a:pt x="984" y="457"/>
                  </a:lnTo>
                  <a:lnTo>
                    <a:pt x="1003" y="450"/>
                  </a:lnTo>
                  <a:lnTo>
                    <a:pt x="1025" y="441"/>
                  </a:lnTo>
                  <a:lnTo>
                    <a:pt x="1049" y="429"/>
                  </a:lnTo>
                  <a:lnTo>
                    <a:pt x="1077" y="412"/>
                  </a:lnTo>
                  <a:lnTo>
                    <a:pt x="1108" y="390"/>
                  </a:lnTo>
                  <a:lnTo>
                    <a:pt x="1143" y="363"/>
                  </a:lnTo>
                  <a:lnTo>
                    <a:pt x="1181" y="331"/>
                  </a:lnTo>
                  <a:lnTo>
                    <a:pt x="1179" y="334"/>
                  </a:lnTo>
                  <a:lnTo>
                    <a:pt x="1175" y="342"/>
                  </a:lnTo>
                  <a:lnTo>
                    <a:pt x="1168" y="357"/>
                  </a:lnTo>
                  <a:lnTo>
                    <a:pt x="1156" y="375"/>
                  </a:lnTo>
                  <a:lnTo>
                    <a:pt x="1140" y="395"/>
                  </a:lnTo>
                  <a:lnTo>
                    <a:pt x="1121" y="418"/>
                  </a:lnTo>
                  <a:lnTo>
                    <a:pt x="1096" y="441"/>
                  </a:lnTo>
                  <a:lnTo>
                    <a:pt x="1066" y="466"/>
                  </a:lnTo>
                  <a:lnTo>
                    <a:pt x="1032" y="488"/>
                  </a:lnTo>
                  <a:lnTo>
                    <a:pt x="992" y="510"/>
                  </a:lnTo>
                  <a:lnTo>
                    <a:pt x="947" y="528"/>
                  </a:lnTo>
                  <a:lnTo>
                    <a:pt x="948" y="532"/>
                  </a:lnTo>
                  <a:lnTo>
                    <a:pt x="953" y="542"/>
                  </a:lnTo>
                  <a:lnTo>
                    <a:pt x="961" y="560"/>
                  </a:lnTo>
                  <a:lnTo>
                    <a:pt x="971" y="584"/>
                  </a:lnTo>
                  <a:lnTo>
                    <a:pt x="987" y="614"/>
                  </a:lnTo>
                  <a:lnTo>
                    <a:pt x="1005" y="649"/>
                  </a:lnTo>
                  <a:lnTo>
                    <a:pt x="1029" y="690"/>
                  </a:lnTo>
                  <a:lnTo>
                    <a:pt x="1056" y="737"/>
                  </a:lnTo>
                  <a:lnTo>
                    <a:pt x="1087" y="788"/>
                  </a:lnTo>
                  <a:lnTo>
                    <a:pt x="1125" y="843"/>
                  </a:lnTo>
                  <a:lnTo>
                    <a:pt x="1166" y="904"/>
                  </a:lnTo>
                  <a:lnTo>
                    <a:pt x="1213" y="968"/>
                  </a:lnTo>
                  <a:lnTo>
                    <a:pt x="1265" y="1035"/>
                  </a:lnTo>
                  <a:lnTo>
                    <a:pt x="1322" y="1107"/>
                  </a:lnTo>
                  <a:lnTo>
                    <a:pt x="1386" y="1181"/>
                  </a:lnTo>
                  <a:lnTo>
                    <a:pt x="1456" y="1257"/>
                  </a:lnTo>
                  <a:lnTo>
                    <a:pt x="1457" y="1254"/>
                  </a:lnTo>
                  <a:lnTo>
                    <a:pt x="1461" y="1243"/>
                  </a:lnTo>
                  <a:lnTo>
                    <a:pt x="1467" y="1226"/>
                  </a:lnTo>
                  <a:lnTo>
                    <a:pt x="1476" y="1203"/>
                  </a:lnTo>
                  <a:lnTo>
                    <a:pt x="1485" y="1174"/>
                  </a:lnTo>
                  <a:lnTo>
                    <a:pt x="1496" y="1139"/>
                  </a:lnTo>
                  <a:lnTo>
                    <a:pt x="1509" y="1100"/>
                  </a:lnTo>
                  <a:lnTo>
                    <a:pt x="1524" y="1056"/>
                  </a:lnTo>
                  <a:lnTo>
                    <a:pt x="1539" y="1008"/>
                  </a:lnTo>
                  <a:lnTo>
                    <a:pt x="1555" y="956"/>
                  </a:lnTo>
                  <a:lnTo>
                    <a:pt x="1572" y="900"/>
                  </a:lnTo>
                  <a:lnTo>
                    <a:pt x="1589" y="842"/>
                  </a:lnTo>
                  <a:lnTo>
                    <a:pt x="1606" y="781"/>
                  </a:lnTo>
                  <a:lnTo>
                    <a:pt x="1603" y="776"/>
                  </a:lnTo>
                  <a:lnTo>
                    <a:pt x="1595" y="768"/>
                  </a:lnTo>
                  <a:lnTo>
                    <a:pt x="1582" y="759"/>
                  </a:lnTo>
                  <a:lnTo>
                    <a:pt x="1564" y="746"/>
                  </a:lnTo>
                  <a:lnTo>
                    <a:pt x="1542" y="730"/>
                  </a:lnTo>
                  <a:lnTo>
                    <a:pt x="1519" y="711"/>
                  </a:lnTo>
                  <a:lnTo>
                    <a:pt x="1491" y="688"/>
                  </a:lnTo>
                  <a:lnTo>
                    <a:pt x="1464" y="660"/>
                  </a:lnTo>
                  <a:lnTo>
                    <a:pt x="1434" y="628"/>
                  </a:lnTo>
                  <a:lnTo>
                    <a:pt x="1405" y="590"/>
                  </a:lnTo>
                  <a:lnTo>
                    <a:pt x="1378" y="547"/>
                  </a:lnTo>
                  <a:lnTo>
                    <a:pt x="1352" y="498"/>
                  </a:lnTo>
                  <a:lnTo>
                    <a:pt x="1329" y="444"/>
                  </a:lnTo>
                  <a:lnTo>
                    <a:pt x="1329" y="444"/>
                  </a:lnTo>
                  <a:lnTo>
                    <a:pt x="1334" y="449"/>
                  </a:lnTo>
                  <a:lnTo>
                    <a:pt x="1342" y="459"/>
                  </a:lnTo>
                  <a:lnTo>
                    <a:pt x="1352" y="472"/>
                  </a:lnTo>
                  <a:lnTo>
                    <a:pt x="1365" y="488"/>
                  </a:lnTo>
                  <a:lnTo>
                    <a:pt x="1381" y="506"/>
                  </a:lnTo>
                  <a:lnTo>
                    <a:pt x="1398" y="527"/>
                  </a:lnTo>
                  <a:lnTo>
                    <a:pt x="1416" y="547"/>
                  </a:lnTo>
                  <a:lnTo>
                    <a:pt x="1435" y="569"/>
                  </a:lnTo>
                  <a:lnTo>
                    <a:pt x="1455" y="592"/>
                  </a:lnTo>
                  <a:lnTo>
                    <a:pt x="1476" y="614"/>
                  </a:lnTo>
                  <a:lnTo>
                    <a:pt x="1496" y="634"/>
                  </a:lnTo>
                  <a:lnTo>
                    <a:pt x="1517" y="654"/>
                  </a:lnTo>
                  <a:lnTo>
                    <a:pt x="1537" y="671"/>
                  </a:lnTo>
                  <a:lnTo>
                    <a:pt x="1556" y="685"/>
                  </a:lnTo>
                  <a:lnTo>
                    <a:pt x="1574" y="695"/>
                  </a:lnTo>
                  <a:lnTo>
                    <a:pt x="1590" y="703"/>
                  </a:lnTo>
                  <a:lnTo>
                    <a:pt x="1604" y="706"/>
                  </a:lnTo>
                  <a:lnTo>
                    <a:pt x="1616" y="703"/>
                  </a:lnTo>
                  <a:lnTo>
                    <a:pt x="1626" y="694"/>
                  </a:lnTo>
                  <a:lnTo>
                    <a:pt x="1632" y="680"/>
                  </a:lnTo>
                  <a:lnTo>
                    <a:pt x="1656" y="584"/>
                  </a:lnTo>
                  <a:lnTo>
                    <a:pt x="1680" y="486"/>
                  </a:lnTo>
                  <a:lnTo>
                    <a:pt x="1701" y="386"/>
                  </a:lnTo>
                  <a:lnTo>
                    <a:pt x="1717" y="286"/>
                  </a:lnTo>
                  <a:lnTo>
                    <a:pt x="1733" y="188"/>
                  </a:lnTo>
                  <a:lnTo>
                    <a:pt x="1743" y="92"/>
                  </a:lnTo>
                  <a:lnTo>
                    <a:pt x="17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anchor="ctr"/>
            <a:lstStyle/>
            <a:p>
              <a:pPr algn="ctr"/>
              <a:endParaRPr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endParaRPr>
            </a:p>
          </p:txBody>
        </p:sp>
      </p:grpSp>
      <p:sp>
        <p:nvSpPr>
          <p:cNvPr id="4" name="文本占位符 13314"/>
          <p:cNvSpPr>
            <a:spLocks noGrp="1"/>
          </p:cNvSpPr>
          <p:nvPr/>
        </p:nvSpPr>
        <p:spPr>
          <a:xfrm>
            <a:off x="498475" y="1724025"/>
            <a:ext cx="8229600" cy="259207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“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我</a:t>
            </a:r>
            <a:r>
              <a:rPr lang="en-US" altLang="zh-CN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”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的心理变化</a:t>
            </a: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 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深陷沼泽，不能自拔（难过、不知所粗）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——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战战兢兢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——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愧疚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——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幡然醒悟</a:t>
            </a:r>
            <a:r>
              <a:rPr lang="en-US" altLang="zh-CN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——</a:t>
            </a:r>
            <a:r>
              <a:rPr lang="zh-CN" altLang="en-US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充满自信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91260" y="1016000"/>
            <a:ext cx="658558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题目九：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/>
              <a:t>       本文运用了第几人称？作用是什么？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5" y="380301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第一人称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95" y="926465"/>
            <a:ext cx="8262620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、定义：以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“</a:t>
            </a:r>
            <a:r>
              <a:rPr lang="zh-CN" altLang="en-US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我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”“</a:t>
            </a:r>
            <a:r>
              <a:rPr lang="zh-CN" altLang="en-US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我们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”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的角度展开记叙。</a:t>
            </a:r>
          </a:p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2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、作用：①使文章更具有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真实性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；②叙述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亲切自然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；③便于作者直接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表达自己的思想感情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3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、举例：鲁迅的《藤野先生》、莫泊桑《我的叔叔于勒》</a:t>
            </a:r>
          </a:p>
        </p:txBody>
      </p:sp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5" y="380301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第二人称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95" y="926465"/>
            <a:ext cx="8262620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、定义：以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“你”“你们”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的角度展开记叙。</a:t>
            </a:r>
          </a:p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2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、作用：①增加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亲切感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，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拉近与读者的距离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；②利于交流思想情感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，便于抒情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。</a:t>
            </a:r>
          </a:p>
        </p:txBody>
      </p:sp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75" y="380301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第三人称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6095" y="926465"/>
            <a:ext cx="8262620" cy="329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1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、定义：作者站在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第三者的立场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，用叙述他人事情的口吻，把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人物的经历、事件的经过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告诉读者。</a:t>
            </a:r>
          </a:p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2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、作用：①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直接、客观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地展现生活；②不受时间和空间的限制，反映形式比较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灵活自由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。</a:t>
            </a:r>
          </a:p>
          <a:p>
            <a:pPr>
              <a:lnSpc>
                <a:spcPct val="130000"/>
              </a:lnSpc>
            </a:pPr>
            <a:r>
              <a:rPr lang="en-US" altLang="zh-CN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3</a:t>
            </a:r>
            <a:r>
              <a:rPr lang="zh-CN" altLang="en-US" sz="3200" b="1" spc="-330" dirty="0">
                <a:solidFill>
                  <a:schemeClr val="tx1"/>
                </a:solidFill>
                <a:uFillTx/>
                <a:latin typeface="+中文正文" charset="0"/>
                <a:ea typeface="+mn-lt"/>
                <a:sym typeface="+mn-ea"/>
              </a:rPr>
              <a:t>、举例：《皇帝的新装》</a:t>
            </a:r>
          </a:p>
        </p:txBody>
      </p:sp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60" y="318770"/>
            <a:ext cx="817943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 </a:t>
            </a:r>
            <a:r>
              <a:rPr sz="2800" b="1"/>
              <a:t>头，不说一句话，他也不说一句话。</a:t>
            </a:r>
          </a:p>
          <a:p>
            <a:r>
              <a:rPr sz="2800" b="1"/>
              <a:t>     ⑦“我——”吞吞吐吐了半天，我还是没有勇气说出来。我知道，如果我说出原委，父亲非把我揍扁不可。记得小时候，有一次逃课上山去疯玩，被父亲发现。回到家，早已等在院子里的父亲，眼睛血红血红的，手里操着一根棍子，追着我打。那次难忘的记忆一直留到现在。</a:t>
            </a:r>
          </a:p>
          <a:p>
            <a:r>
              <a:rPr sz="2800" b="1"/>
              <a:t>     ⑧是的，在学习上，父亲的管教从来都很严。</a:t>
            </a:r>
          </a:p>
          <a:p>
            <a:r>
              <a:rPr sz="2800" b="1"/>
              <a:t>     ⑨我心里忐忑着，酝酿的话都快到嘴边了，父亲突然开了口：“这次回来，爸是请假的。爸知道挣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930" y="3789045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4733" y="315116"/>
            <a:ext cx="141478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人 称</a:t>
            </a:r>
          </a:p>
        </p:txBody>
      </p:sp>
      <p:sp>
        <p:nvSpPr>
          <p:cNvPr id="13315" name="文本占位符 13314"/>
          <p:cNvSpPr>
            <a:spLocks noGrp="1"/>
          </p:cNvSpPr>
          <p:nvPr/>
        </p:nvSpPr>
        <p:spPr>
          <a:xfrm>
            <a:off x="520065" y="1744980"/>
            <a:ext cx="7960360" cy="223012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本文运用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Arial" panose="020B0604020202020204" pitchFamily="34" charset="0"/>
              </a:rPr>
              <a:t>第一人称</a:t>
            </a: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      作用是</a:t>
            </a:r>
            <a:r>
              <a:rPr lang="en-US" altLang="zh-CN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Arial" panose="020B0604020202020204" pitchFamily="34" charset="0"/>
              </a:rPr>
              <a:t>叙述亲切自然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，使文章更具有</a:t>
            </a:r>
            <a:r>
              <a:rPr lang="en-US" altLang="zh-CN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Arial" panose="020B0604020202020204" pitchFamily="34" charset="0"/>
              </a:rPr>
              <a:t>真实性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，便于作者</a:t>
            </a:r>
            <a:r>
              <a:rPr lang="en-US" altLang="zh-CN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Arial" panose="020B0604020202020204" pitchFamily="34" charset="0"/>
              </a:rPr>
              <a:t>直接表达</a:t>
            </a:r>
            <a:r>
              <a:rPr lang="zh-CN" altLang="en-US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Arial" panose="020B0604020202020204" pitchFamily="34" charset="0"/>
              </a:rPr>
              <a:t>自己的思想感情。</a:t>
            </a:r>
          </a:p>
        </p:txBody>
      </p:sp>
      <p:pic>
        <p:nvPicPr>
          <p:cNvPr id="1027" name="Picture 3" descr="E:\PPT改稿\画册\921c6ecddaa3b6401a3a130f7f95297d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560" y="50800"/>
            <a:ext cx="1065530" cy="10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13314"/>
          <p:cNvSpPr>
            <a:spLocks noGrp="1"/>
          </p:cNvSpPr>
          <p:nvPr/>
        </p:nvSpPr>
        <p:spPr>
          <a:xfrm>
            <a:off x="520065" y="968375"/>
            <a:ext cx="6784340" cy="563880"/>
          </a:xfrm>
          <a:prstGeom prst="rect">
            <a:avLst/>
          </a:prstGeom>
          <a:solidFill>
            <a:srgbClr val="FFFF00"/>
          </a:solidFill>
          <a:ln w="9525">
            <a:noFill/>
          </a:ln>
        </p:spPr>
        <p:txBody>
          <a:bodyPr/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zh-CN" altLang="en-US">
                <a:sym typeface="+mn-ea"/>
              </a:rPr>
              <a:t>本文运用了第几人称？作用是什么？</a:t>
            </a:r>
            <a:endParaRPr lang="zh-CN" altLang="en-US" b="1">
              <a:solidFill>
                <a:srgbClr val="450C8D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32865" y="981075"/>
            <a:ext cx="690435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题目十：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/>
              <a:t>       本文第⑦段采用什么记叙顺序？有哪些作用？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4733" y="315116"/>
            <a:ext cx="141478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插 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080" y="542290"/>
            <a:ext cx="8245475" cy="422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 1</a:t>
            </a:r>
            <a:r>
              <a:rPr lang="zh-CN" altLang="en-US" sz="2800" b="1" spc="-100" dirty="0">
                <a:ea typeface="+mn-lt"/>
                <a:sym typeface="+mn-ea"/>
              </a:rPr>
              <a:t>、定义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 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 在顺序中心事件的过程中插入有关的另一件事情的叙述，叙述完接着顺序中心事件。插叙的内容是一个片段，它不是文章的主要内容。</a:t>
            </a:r>
            <a:r>
              <a:rPr lang="en-US" altLang="zh-CN" sz="32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（插叙不在一条线上，至少有两个故事）</a:t>
            </a:r>
          </a:p>
          <a:p>
            <a:pPr>
              <a:lnSpc>
                <a:spcPct val="10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</a:t>
            </a:r>
            <a:r>
              <a:rPr lang="zh-CN" altLang="en-US" sz="2800" b="1" spc="-100" dirty="0">
                <a:ea typeface="+mn-lt"/>
                <a:sym typeface="+mn-ea"/>
              </a:rPr>
              <a:t>、举例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《故乡》一文，写作者回到故乡见到闰土，已经不再是他记忆中的少年闰土了，由此而插叙回忆起少年时他与闰土在一起的欢乐场景。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4733" y="315116"/>
            <a:ext cx="141478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插 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5665" y="857885"/>
            <a:ext cx="7856855" cy="3622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3200" b="1" spc="-100" dirty="0">
                <a:ea typeface="+mn-lt"/>
                <a:sym typeface="+mn-ea"/>
              </a:rPr>
              <a:t>3、作用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①</a:t>
            </a:r>
            <a:r>
              <a:rPr lang="zh-CN" altLang="en-US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补充</a:t>
            </a:r>
            <a:r>
              <a:rPr lang="zh-CN" altLang="en-US" sz="2800" b="1" spc="-100" dirty="0">
                <a:ea typeface="+mn-lt"/>
                <a:sym typeface="+mn-ea"/>
              </a:rPr>
              <a:t>文章内容，</a:t>
            </a:r>
            <a:r>
              <a:rPr lang="zh-CN" altLang="en-US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丰富</a:t>
            </a:r>
            <a:r>
              <a:rPr lang="zh-CN" altLang="en-US" sz="2800" b="1" spc="-100" dirty="0">
                <a:ea typeface="+mn-lt"/>
                <a:sym typeface="+mn-ea"/>
              </a:rPr>
              <a:t>文章情节；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②</a:t>
            </a:r>
            <a:r>
              <a:rPr lang="en-US" altLang="zh-CN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解释了</a:t>
            </a:r>
            <a:r>
              <a:rPr lang="en-US" altLang="zh-CN" sz="2800" b="1" spc="-100" dirty="0"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ea typeface="+mn-lt"/>
                <a:sym typeface="+mn-ea"/>
              </a:rPr>
              <a:t>的原因；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③为下文</a:t>
            </a:r>
            <a:r>
              <a:rPr lang="en-US" altLang="zh-CN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做铺垫</a:t>
            </a:r>
            <a:r>
              <a:rPr lang="zh-CN" altLang="en-US" sz="2800" b="1" spc="-100" dirty="0">
                <a:ea typeface="+mn-lt"/>
                <a:sym typeface="+mn-ea"/>
              </a:rPr>
              <a:t>或</a:t>
            </a:r>
            <a:r>
              <a:rPr lang="en-US" altLang="zh-CN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埋伏笔</a:t>
            </a:r>
            <a:r>
              <a:rPr lang="zh-CN" altLang="en-US" sz="28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④</a:t>
            </a:r>
            <a:r>
              <a:rPr lang="zh-CN" altLang="en-US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丰富</a:t>
            </a:r>
            <a:r>
              <a:rPr lang="en-US" altLang="zh-CN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人物性格（形象）</a:t>
            </a:r>
            <a:r>
              <a:rPr lang="zh-CN" altLang="en-US" sz="28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⑤</a:t>
            </a:r>
            <a:r>
              <a:rPr lang="en-US" altLang="zh-CN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突出文章主题</a:t>
            </a:r>
            <a:r>
              <a:rPr lang="zh-CN" altLang="en-US" sz="28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⑥使文章</a:t>
            </a:r>
            <a:r>
              <a:rPr lang="en-US" altLang="zh-CN" sz="2800" b="1" u="sng" spc="-330" dirty="0">
                <a:solidFill>
                  <a:srgbClr val="FF0000"/>
                </a:solidFill>
                <a:uFillTx/>
                <a:latin typeface="+中文正文" charset="0"/>
                <a:ea typeface="+mn-lt"/>
                <a:sym typeface="+mn-ea"/>
              </a:rPr>
              <a:t>结构富于变化</a:t>
            </a:r>
            <a:r>
              <a:rPr lang="zh-CN" altLang="en-US" sz="2800" b="1" spc="-100" dirty="0">
                <a:ea typeface="+mn-lt"/>
                <a:sym typeface="+mn-ea"/>
              </a:rPr>
              <a:t>，避免平铺直叙。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4733" y="315116"/>
            <a:ext cx="141478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倒 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080" y="753745"/>
            <a:ext cx="8245475" cy="3445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 </a:t>
            </a:r>
            <a:r>
              <a:rPr lang="en-US" altLang="zh-CN" sz="3200" b="1" spc="-100" dirty="0">
                <a:ea typeface="+mn-lt"/>
                <a:sym typeface="+mn-ea"/>
              </a:rPr>
              <a:t>1</a:t>
            </a:r>
            <a:r>
              <a:rPr lang="zh-CN" altLang="en-US" sz="3200" b="1" spc="-100" dirty="0">
                <a:ea typeface="+mn-lt"/>
                <a:sym typeface="+mn-ea"/>
              </a:rPr>
              <a:t>、定义</a:t>
            </a:r>
          </a:p>
          <a:p>
            <a:pPr>
              <a:lnSpc>
                <a:spcPct val="10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      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 把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事件的结局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或某个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最重要、最突出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的片段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提到文章的前面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，然后再从事件的开头按事情原来的发展顺序进行叙述。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（倒叙是一条线索，只有一个故事。）</a:t>
            </a:r>
            <a:endParaRPr lang="zh-CN" altLang="en-US" sz="32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altLang="zh-CN" sz="3200" b="1" spc="-100" dirty="0">
                <a:ea typeface="+mn-lt"/>
                <a:sym typeface="+mn-ea"/>
              </a:rPr>
              <a:t>2</a:t>
            </a:r>
            <a:r>
              <a:rPr lang="zh-CN" altLang="en-US" sz="3200" b="1" spc="-100" dirty="0">
                <a:ea typeface="+mn-lt"/>
                <a:sym typeface="+mn-ea"/>
              </a:rPr>
              <a:t>、举例</a:t>
            </a:r>
          </a:p>
          <a:p>
            <a:pPr>
              <a:lnSpc>
                <a:spcPct val="11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     </a:t>
            </a:r>
            <a:r>
              <a:rPr lang="zh-CN" altLang="en-US" sz="2800" b="1" spc="-100" dirty="0">
                <a:ea typeface="+mn-lt"/>
                <a:sym typeface="+mn-ea"/>
              </a:rPr>
              <a:t>《背影》一文，从不相见到不相忘，引出对背影的回忆，而文章最后又回到现实。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4733" y="315116"/>
            <a:ext cx="141478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倒 叙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8985" y="955040"/>
            <a:ext cx="7702550" cy="3044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spc="-100" dirty="0">
                <a:ea typeface="+mn-lt"/>
                <a:sym typeface="+mn-ea"/>
              </a:rPr>
              <a:t>3、作用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①</a:t>
            </a:r>
            <a:r>
              <a:rPr lang="zh-CN" altLang="en-US" sz="3200" b="1" u="sng" spc="-100" dirty="0">
                <a:solidFill>
                  <a:srgbClr val="FF0000"/>
                </a:solidFill>
                <a:ea typeface="+mn-lt"/>
                <a:sym typeface="+mn-ea"/>
              </a:rPr>
              <a:t>开篇点题</a:t>
            </a:r>
            <a:r>
              <a:rPr lang="zh-CN" altLang="en-US" sz="32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②</a:t>
            </a:r>
            <a:r>
              <a:rPr lang="zh-CN" altLang="en-US" sz="3200" b="1" u="sng" spc="-100" dirty="0">
                <a:solidFill>
                  <a:srgbClr val="FF0000"/>
                </a:solidFill>
                <a:ea typeface="+mn-lt"/>
                <a:sym typeface="+mn-ea"/>
              </a:rPr>
              <a:t>制造悬念</a:t>
            </a:r>
            <a:r>
              <a:rPr lang="zh-CN" altLang="en-US" sz="3200" b="1" spc="-100" dirty="0">
                <a:ea typeface="+mn-lt"/>
                <a:sym typeface="+mn-ea"/>
              </a:rPr>
              <a:t>，激发读者的阅读</a:t>
            </a:r>
            <a:r>
              <a:rPr lang="zh-CN" altLang="en-US" sz="3200" b="1" u="sng" spc="-100" dirty="0">
                <a:solidFill>
                  <a:srgbClr val="FF0000"/>
                </a:solidFill>
                <a:ea typeface="+mn-lt"/>
                <a:sym typeface="+mn-ea"/>
              </a:rPr>
              <a:t>兴趣</a:t>
            </a:r>
            <a:r>
              <a:rPr lang="zh-CN" altLang="en-US" sz="32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③</a:t>
            </a:r>
            <a:r>
              <a:rPr lang="zh-CN" altLang="en-US" sz="3200" b="1" u="sng" spc="-100" dirty="0">
                <a:solidFill>
                  <a:srgbClr val="FF0000"/>
                </a:solidFill>
                <a:ea typeface="+mn-lt"/>
                <a:sym typeface="+mn-ea"/>
              </a:rPr>
              <a:t>引出下文</a:t>
            </a:r>
            <a:r>
              <a:rPr lang="zh-CN" altLang="en-US" sz="32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2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④</a:t>
            </a:r>
            <a:r>
              <a:rPr lang="zh-CN" altLang="en-US" sz="3200" b="1" u="sng" spc="-100" dirty="0">
                <a:solidFill>
                  <a:srgbClr val="FF0000"/>
                </a:solidFill>
                <a:ea typeface="+mn-lt"/>
                <a:sym typeface="+mn-ea"/>
              </a:rPr>
              <a:t>情节富于变化，吸引读者</a:t>
            </a:r>
            <a:r>
              <a:rPr lang="zh-CN" altLang="en-US" sz="3200" b="1" spc="-100" dirty="0">
                <a:ea typeface="+mn-lt"/>
                <a:sym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64733" y="315116"/>
            <a:ext cx="141478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顺 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3080" y="753745"/>
            <a:ext cx="8245475" cy="3980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 </a:t>
            </a:r>
            <a:r>
              <a:rPr lang="en-US" altLang="zh-CN" sz="3200" b="1" spc="-100" dirty="0">
                <a:ea typeface="+mn-lt"/>
                <a:sym typeface="+mn-ea"/>
              </a:rPr>
              <a:t>1</a:t>
            </a:r>
            <a:r>
              <a:rPr lang="zh-CN" altLang="en-US" sz="3200" b="1" spc="-100" dirty="0">
                <a:ea typeface="+mn-lt"/>
                <a:sym typeface="+mn-ea"/>
              </a:rPr>
              <a:t>、定义</a:t>
            </a:r>
          </a:p>
          <a:p>
            <a:pPr>
              <a:lnSpc>
                <a:spcPct val="10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      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 按照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事情发展的先后顺序</a:t>
            </a:r>
            <a:r>
              <a:rPr lang="zh-CN" altLang="en-US" sz="2800" b="1" spc="-100" dirty="0">
                <a:solidFill>
                  <a:srgbClr val="450C8D"/>
                </a:solidFill>
                <a:ea typeface="+mn-lt"/>
                <a:sym typeface="+mn-ea"/>
              </a:rPr>
              <a:t>进行记叙的方法。</a:t>
            </a:r>
          </a:p>
          <a:p>
            <a:pPr>
              <a:lnSpc>
                <a:spcPct val="100000"/>
              </a:lnSpc>
            </a:pPr>
            <a:r>
              <a:rPr lang="en-US" altLang="zh-CN" sz="3200" b="1" spc="-100" dirty="0">
                <a:ea typeface="+mn-lt"/>
                <a:sym typeface="+mn-ea"/>
              </a:rPr>
              <a:t>2</a:t>
            </a:r>
            <a:r>
              <a:rPr lang="zh-CN" altLang="en-US" sz="3200" b="1" spc="-100" dirty="0">
                <a:ea typeface="+mn-lt"/>
                <a:sym typeface="+mn-ea"/>
              </a:rPr>
              <a:t>、举例</a:t>
            </a:r>
          </a:p>
          <a:p>
            <a:pPr>
              <a:lnSpc>
                <a:spcPct val="10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     </a:t>
            </a:r>
            <a:r>
              <a:rPr lang="zh-CN" altLang="en-US" sz="2800" b="1" spc="-100" dirty="0">
                <a:ea typeface="+mn-lt"/>
                <a:sym typeface="+mn-ea"/>
              </a:rPr>
              <a:t>《藤野先生》就是以地点的转换和事件发生的先后顺序记叙，读来条理清晰。</a:t>
            </a:r>
          </a:p>
          <a:p>
            <a:pPr>
              <a:lnSpc>
                <a:spcPct val="110000"/>
              </a:lnSpc>
            </a:pPr>
            <a:r>
              <a:rPr lang="zh-CN" altLang="en-US" sz="3200" b="1" spc="-100" dirty="0">
                <a:ea typeface="+mn-lt"/>
                <a:sym typeface="+mn-ea"/>
              </a:rPr>
              <a:t>3、作用</a:t>
            </a:r>
            <a:endParaRPr lang="zh-CN" altLang="en-US" sz="2800" b="1" spc="-100" dirty="0"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    ①叙事有头有尾，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条理清晰</a:t>
            </a:r>
            <a:r>
              <a:rPr lang="zh-CN" altLang="en-US" sz="2800" b="1" spc="-100" dirty="0">
                <a:ea typeface="+mn-lt"/>
                <a:sym typeface="+mn-ea"/>
              </a:rPr>
              <a:t>；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    ②使文章层次井然有序，</a:t>
            </a:r>
            <a:r>
              <a:rPr lang="zh-CN" altLang="en-US" sz="2800" b="1" u="sng" spc="-100" dirty="0">
                <a:solidFill>
                  <a:srgbClr val="FF0000"/>
                </a:solidFill>
                <a:ea typeface="+mn-lt"/>
                <a:sym typeface="+mn-ea"/>
              </a:rPr>
              <a:t>脉络分明</a:t>
            </a:r>
            <a:r>
              <a:rPr lang="zh-CN" altLang="en-US" sz="2800" b="1" spc="-100" dirty="0">
                <a:ea typeface="+mn-lt"/>
                <a:sym typeface="+mn-ea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000">
            <a:off x="-130514" y="-108244"/>
            <a:ext cx="1165961" cy="124369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记叙顺序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" y="998855"/>
            <a:ext cx="8245475" cy="6324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>
                <a:sym typeface="+mn-ea"/>
              </a:rPr>
              <a:t>本文第⑦段采用什么记叙顺序？有哪些作用？</a:t>
            </a:r>
            <a:endParaRPr lang="zh-CN" altLang="en-US" sz="3200" b="1" spc="-100" dirty="0">
              <a:ea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9275" y="1560195"/>
            <a:ext cx="8245475" cy="319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插叙。</a:t>
            </a:r>
            <a:endParaRPr lang="zh-CN" altLang="en-US" sz="3200" b="1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作用：</a:t>
            </a:r>
          </a:p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①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补充说明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在学习上父亲的管教从来都很严；</a:t>
            </a:r>
          </a:p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②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解释说明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“我”惶恐的原因；</a:t>
            </a:r>
          </a:p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③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突出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父亲的严厉，与父亲这次回来对“我”的宽容态度形成对比。</a:t>
            </a:r>
          </a:p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④</a:t>
            </a: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照应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上文提到的“父亲脾气躁”；</a:t>
            </a:r>
            <a:endParaRPr lang="zh-CN" altLang="en-US" sz="3200" b="1" spc="-100" dirty="0">
              <a:ea typeface="+mn-lt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32865" y="981075"/>
            <a:ext cx="690435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题目十一：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/>
              <a:t>       文章多次使用了照应，请在文中画出其中的一组。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580" y="892175"/>
            <a:ext cx="8245475" cy="3698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一、前后照应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  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与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相互照应，为下文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情节做铺垫，使情节完整，使结构严谨，中心突出。</a:t>
            </a:r>
          </a:p>
          <a:p>
            <a:pPr>
              <a:lnSpc>
                <a:spcPct val="10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 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 《背影》一文中四次写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背影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，三次写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流泪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，反复照应，感情一次比一次抒发得强烈，滚滚热泪既表达了儿子的情感，又衬托出父亲形象的感人。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315116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60" y="318770"/>
            <a:ext cx="817943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  </a:t>
            </a:r>
            <a:r>
              <a:rPr sz="2800" b="1">
                <a:sym typeface="+mn-ea"/>
              </a:rPr>
              <a:t>钱很重要，但是，我必须回来。爸这一辈子，没明白多少事理，但爸知道，最要紧的事耽误不得。”</a:t>
            </a:r>
          </a:p>
          <a:p>
            <a:r>
              <a:rPr sz="2800" b="1">
                <a:sym typeface="+mn-ea"/>
              </a:rPr>
              <a:t>     ⑩我平生第一次觉得，坐在我对面的，不像是父亲，更像是朋友。因为他的话，平静，持重，像是和我商量，语气中透着一种无法言说的尊重。恍惚间，我好像突然长大成人了，一种神圣的感觉在心头发芽。是的，我该把事情的原委告诉父亲。      </a:t>
            </a:r>
          </a:p>
          <a:p>
            <a:r>
              <a:rPr sz="2800" b="1">
                <a:sym typeface="+mn-ea"/>
              </a:rPr>
              <a:t>     ⑪“儿啊，至于你到底做了什么，你不愿说，爸也就不问了。明天我得赶回工地。你要记住，人生的每一个阶段，都不要误了最重要的事情。你大了，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2435" y="850265"/>
            <a:ext cx="8245475" cy="3782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二、铺垫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 制造悬念，使情节具有合理性。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《皇帝的新装》第一段极力描述皇帝如何喜爱新衣服，交代了他被两个装成织工的骗子所骗，最后光着身子举行游行大典的原因，为故事的发展做铺垫。</a:t>
            </a:r>
            <a:endParaRPr lang="en-US" altLang="zh-CN" sz="2800" b="1" spc="-100" dirty="0">
              <a:ea typeface="+mn-lt"/>
              <a:sym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315116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800" y="708660"/>
            <a:ext cx="8245475" cy="3956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三、伏笔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 交代含蓄，使文章内容前后照应，情节严丝合缝。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《故乡》，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我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刚回到故乡时，母亲说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还有闰土，他每到我家来时，总问起你，很想见你一回面。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这是一处伏笔，不仅点明闰土与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我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的关系，而且暗示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我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将要与闰土见面，使后面闰土的出场十分自然。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315116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31800" y="687705"/>
            <a:ext cx="8245475" cy="420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四、抑扬（欲扬先抑</a:t>
            </a:r>
            <a:r>
              <a:rPr lang="en-US" altLang="zh-CN" sz="3200" b="1" spc="-100" dirty="0">
                <a:solidFill>
                  <a:srgbClr val="450C8D"/>
                </a:solidFill>
                <a:ea typeface="+mn-lt"/>
                <a:sym typeface="+mn-ea"/>
              </a:rPr>
              <a:t>/</a:t>
            </a: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欲抑先扬）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 作者的本意是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而先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，突出强调了事物（人物）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的特征，是使所表现的对象形象更丰富、更鲜明。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《阿长与</a:t>
            </a:r>
            <a:r>
              <a:rPr lang="en-US" altLang="zh-CN" sz="2800" b="1" spc="-100" dirty="0">
                <a:ea typeface="+mn-lt"/>
                <a:sym typeface="+mn-ea"/>
              </a:rPr>
              <a:t>&lt;</a:t>
            </a:r>
            <a:r>
              <a:rPr lang="zh-CN" altLang="en-US" sz="2800" b="1" spc="-100" dirty="0">
                <a:ea typeface="+mn-lt"/>
                <a:sym typeface="+mn-ea"/>
              </a:rPr>
              <a:t>山海经</a:t>
            </a:r>
            <a:r>
              <a:rPr lang="en-US" altLang="zh-CN" sz="2800" b="1" spc="-100" dirty="0">
                <a:ea typeface="+mn-lt"/>
                <a:sym typeface="+mn-ea"/>
              </a:rPr>
              <a:t>&gt;</a:t>
            </a:r>
            <a:r>
              <a:rPr lang="zh-CN" altLang="en-US" sz="2800" b="1" spc="-100" dirty="0">
                <a:ea typeface="+mn-lt"/>
                <a:sym typeface="+mn-ea"/>
              </a:rPr>
              <a:t>》，先写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我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讨厌阿长的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切切察察</a:t>
            </a:r>
            <a:r>
              <a:rPr lang="en-US" altLang="zh-CN" sz="2800" b="1" spc="-100" dirty="0">
                <a:ea typeface="+mn-lt"/>
                <a:sym typeface="+mn-ea"/>
              </a:rPr>
              <a:t>”“</a:t>
            </a:r>
            <a:r>
              <a:rPr lang="zh-CN" altLang="en-US" sz="2800" b="1" spc="-100" dirty="0">
                <a:ea typeface="+mn-lt"/>
                <a:sym typeface="+mn-ea"/>
              </a:rPr>
              <a:t>睡觉摆</a:t>
            </a:r>
            <a:r>
              <a:rPr lang="en-US" altLang="zh-CN" sz="2800" b="1" spc="-100" dirty="0">
                <a:ea typeface="+mn-lt"/>
                <a:sym typeface="+mn-ea"/>
              </a:rPr>
              <a:t>'</a:t>
            </a:r>
            <a:r>
              <a:rPr lang="zh-CN" altLang="en-US" sz="2800" b="1" spc="-100" dirty="0">
                <a:ea typeface="+mn-lt"/>
                <a:sym typeface="+mn-ea"/>
              </a:rPr>
              <a:t>大</a:t>
            </a:r>
            <a:r>
              <a:rPr lang="en-US" altLang="zh-CN" sz="2800" b="1" spc="-100" dirty="0">
                <a:ea typeface="+mn-lt"/>
                <a:sym typeface="+mn-ea"/>
              </a:rPr>
              <a:t>'</a:t>
            </a:r>
            <a:r>
              <a:rPr lang="zh-CN" altLang="en-US" sz="2800" b="1" spc="-100" dirty="0">
                <a:ea typeface="+mn-lt"/>
                <a:sym typeface="+mn-ea"/>
              </a:rPr>
              <a:t>字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等，后又写她为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我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买来山海经，心生敬意。这样写使人物形象给人惊喜，丰满、鲜明。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201451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8945" y="701675"/>
            <a:ext cx="8245475" cy="404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五、象征（托物言志）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 把特定的意义寄托在所描写的事物上，表达了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的情感，增强了文章的表现力。</a:t>
            </a:r>
          </a:p>
          <a:p>
            <a:pPr>
              <a:lnSpc>
                <a:spcPct val="12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0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《白杨礼赞》通过对白杨的赞美，歌颂了正在坚持抗日战争的北方农民，及其所代表的我们民族的质朴、坚强、力求上进的精神。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201451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580" y="736600"/>
            <a:ext cx="8245475" cy="356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六、借景抒情（寓情于景）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通过描写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（景物），表达了作者</a:t>
            </a:r>
            <a:r>
              <a:rPr lang="en-US" altLang="zh-CN" sz="28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情感，做到情景交融，使文章充满诗情画意。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《春》中景物描写细腻而富有情致，将作者殷切而又喜悦的心情表现得淋漓尽致。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201451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580" y="736600"/>
            <a:ext cx="8245475" cy="3432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七、对比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</a:t>
            </a:r>
            <a:r>
              <a:rPr lang="zh-CN" altLang="en-US" sz="2400" b="1" spc="-100" dirty="0">
                <a:solidFill>
                  <a:srgbClr val="FF0000"/>
                </a:solidFill>
                <a:ea typeface="+mn-lt"/>
                <a:sym typeface="+mn-ea"/>
              </a:rPr>
              <a:t>  运用对比，把</a:t>
            </a:r>
            <a:r>
              <a:rPr lang="en-US" altLang="zh-CN" sz="24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400" b="1" spc="-100" dirty="0">
                <a:solidFill>
                  <a:srgbClr val="FF0000"/>
                </a:solidFill>
                <a:ea typeface="+mn-lt"/>
                <a:sym typeface="+mn-ea"/>
              </a:rPr>
              <a:t>和</a:t>
            </a:r>
            <a:r>
              <a:rPr lang="en-US" altLang="zh-CN" sz="2400" b="1" spc="-100" dirty="0">
                <a:solidFill>
                  <a:srgbClr val="FF0000"/>
                </a:solidFill>
                <a:ea typeface="+mn-lt"/>
                <a:sym typeface="+mn-ea"/>
              </a:rPr>
              <a:t>……</a:t>
            </a:r>
            <a:r>
              <a:rPr lang="zh-CN" altLang="en-US" sz="2400" b="1" spc="-100" dirty="0">
                <a:solidFill>
                  <a:srgbClr val="FF0000"/>
                </a:solidFill>
                <a:ea typeface="+mn-lt"/>
                <a:sym typeface="+mn-ea"/>
              </a:rPr>
              <a:t>进行比较，从而鲜明地表现或突出事物的特点，更好地表现了文章主题。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</a:t>
            </a:r>
            <a:r>
              <a:rPr lang="zh-CN" altLang="en-US" sz="2400" b="1" spc="-100" dirty="0">
                <a:ea typeface="+mn-lt"/>
                <a:sym typeface="+mn-ea"/>
              </a:rPr>
              <a:t>《我的叔叔于勒》中通过菲利普夫妇对于于勒前后不同的对比，揭示出他们自私、庸俗、贪婪、冷酷的性格特征。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201451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9580" y="736600"/>
            <a:ext cx="8245475" cy="356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spc="-100" dirty="0">
                <a:solidFill>
                  <a:srgbClr val="450C8D"/>
                </a:solidFill>
                <a:ea typeface="+mn-lt"/>
                <a:sym typeface="+mn-ea"/>
              </a:rPr>
              <a:t>八、衬托（正衬或反衬）</a:t>
            </a:r>
            <a:endParaRPr lang="zh-CN" altLang="en-US" sz="3200" b="1" spc="-100" dirty="0">
              <a:ea typeface="+mn-lt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1.答题规范</a:t>
            </a:r>
            <a:endParaRPr lang="zh-CN" altLang="en-US" sz="2800" b="1" spc="-100" dirty="0">
              <a:solidFill>
                <a:srgbClr val="FF0000"/>
              </a:solidFill>
              <a:ea typeface="+mn-lt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solidFill>
                  <a:srgbClr val="FF0000"/>
                </a:solidFill>
                <a:ea typeface="+mn-lt"/>
                <a:sym typeface="+mn-ea"/>
              </a:rPr>
              <a:t>      突出表现人物或事物的性格或特点等，增强了文章的表现力。</a:t>
            </a:r>
          </a:p>
          <a:p>
            <a:pPr>
              <a:lnSpc>
                <a:spcPct val="110000"/>
              </a:lnSpc>
            </a:pPr>
            <a:r>
              <a:rPr lang="en-US" altLang="zh-CN" sz="2800" b="1" spc="-100" dirty="0">
                <a:ea typeface="+mn-lt"/>
                <a:sym typeface="+mn-ea"/>
              </a:rPr>
              <a:t>2.</a:t>
            </a:r>
            <a:r>
              <a:rPr lang="zh-CN" altLang="en-US" sz="2800" b="1" spc="-100" dirty="0">
                <a:ea typeface="+mn-lt"/>
                <a:sym typeface="+mn-ea"/>
              </a:rPr>
              <a:t>举例</a:t>
            </a:r>
          </a:p>
          <a:p>
            <a:pPr>
              <a:lnSpc>
                <a:spcPct val="110000"/>
              </a:lnSpc>
            </a:pPr>
            <a:r>
              <a:rPr lang="zh-CN" altLang="en-US" sz="2800" b="1" spc="-100" dirty="0">
                <a:ea typeface="+mn-lt"/>
                <a:sym typeface="+mn-ea"/>
              </a:rPr>
              <a:t>     《藤野先生》中用日本</a:t>
            </a:r>
            <a:r>
              <a:rPr lang="en-US" altLang="zh-CN" sz="2800" b="1" spc="-100" dirty="0">
                <a:ea typeface="+mn-lt"/>
                <a:sym typeface="+mn-ea"/>
              </a:rPr>
              <a:t>“</a:t>
            </a:r>
            <a:r>
              <a:rPr lang="zh-CN" altLang="en-US" sz="2800" b="1" spc="-100" dirty="0">
                <a:ea typeface="+mn-lt"/>
                <a:sym typeface="+mn-ea"/>
              </a:rPr>
              <a:t>爱国青年</a:t>
            </a:r>
            <a:r>
              <a:rPr lang="en-US" altLang="zh-CN" sz="2800" b="1" spc="-100" dirty="0">
                <a:ea typeface="+mn-lt"/>
                <a:sym typeface="+mn-ea"/>
              </a:rPr>
              <a:t>”</a:t>
            </a:r>
            <a:r>
              <a:rPr lang="zh-CN" altLang="en-US" sz="2800" b="1" spc="-100" dirty="0">
                <a:ea typeface="+mn-lt"/>
                <a:sym typeface="+mn-ea"/>
              </a:rPr>
              <a:t>的无理挑衅来反衬藤野先生的正直热忱、毫无民族偏见。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971923" y="201451"/>
            <a:ext cx="320040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常用表现手法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表现手法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" y="998855"/>
            <a:ext cx="8245475" cy="117348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3200">
                <a:sym typeface="+mn-ea"/>
              </a:rPr>
              <a:t>文章多次使用了照应，请在文中画出其中的一组。</a:t>
            </a:r>
            <a:endParaRPr lang="zh-CN" altLang="en-US" sz="3200" b="1" spc="-100" dirty="0">
              <a:ea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800" y="2247900"/>
            <a:ext cx="8464550" cy="208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示例：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第⑨段</a:t>
            </a: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“爸这一辈子，没明白什么事理，但爸指导，最要紧的事耽误不得。”一句与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第⑬段</a:t>
            </a:r>
            <a:r>
              <a:rPr lang="zh-CN" altLang="en-US" sz="36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“快高考了，我明白，没有比学习更重要的事情了。”一句照应。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95671" l="0" r="89840">
                        <a14:foregroundMark x1="35829" y1="73160" x2="17112" y2="956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63660" y="14983"/>
            <a:ext cx="855038" cy="1056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32865" y="981075"/>
            <a:ext cx="69043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题目十二：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/>
              <a:t>       最后一段有什么作用？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  <p:bldP spid="2" grpId="2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86933" y="201451"/>
            <a:ext cx="1770380" cy="56070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段落作用</a:t>
            </a:r>
          </a:p>
        </p:txBody>
      </p:sp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/>
          <p:cNvGraphicFramePr/>
          <p:nvPr/>
        </p:nvGraphicFramePr>
        <p:xfrm>
          <a:off x="711835" y="700405"/>
          <a:ext cx="7817485" cy="3916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3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5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位置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作用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结构上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/>
                        <a:t>内容上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8925">
                <a:tc rowSpan="2"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  <a:buNone/>
                      </a:pPr>
                      <a:r>
                        <a:rPr lang="zh-CN" altLang="en-US" sz="2800"/>
                        <a:t>开头段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2400"/>
                        <a:t>①总领全文；</a:t>
                      </a:r>
                    </a:p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2400"/>
                        <a:t>②照应标题；</a:t>
                      </a:r>
                    </a:p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2400"/>
                        <a:t>③引领下文，为下文做铺垫。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buNone/>
                      </a:pPr>
                      <a:r>
                        <a:rPr lang="zh-CN" altLang="en-US" sz="2400"/>
                        <a:t>①设置悬念，引起读者阅读兴趣；②</a:t>
                      </a:r>
                      <a:r>
                        <a:rPr lang="zh-CN" altLang="en-US" sz="2400">
                          <a:sym typeface="+mn-ea"/>
                        </a:rPr>
                        <a:t>开篇点题，</a:t>
                      </a:r>
                      <a:r>
                        <a:rPr lang="zh-CN" altLang="en-US" sz="2400"/>
                        <a:t>奠定文章感情基调；③交代故事发生的背景。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016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  <a:buNone/>
                      </a:pPr>
                      <a:r>
                        <a:rPr lang="zh-CN" altLang="en-US" sz="2400"/>
                        <a:t>注意：开头段的文字，考虑是否是环境描写。如果是环境描写，则点名故事发生的背景，渲染气氛，引出下文，为下文情节发展做铺垫等几方面作用。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60" y="318770"/>
            <a:ext cx="817943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>
                <a:sym typeface="+mn-ea"/>
              </a:rPr>
              <a:t>爸也老了，爸相信你，你会懂的。”说完这些话，父亲就出门了。屋内，只剩下无边的宁静，以及呆坐在炕角的我。</a:t>
            </a:r>
          </a:p>
          <a:p>
            <a:r>
              <a:rPr sz="2800" b="1"/>
              <a:t>      ⑫第二天，我回到学校，那张关于我考试作弊的通报批评还在教学楼前面贴着。风，刮破了一角，像是为我的青春做了一个深沉的标识。我长舒了一口气，勇敢地昂起头，告别迷茫，自信地踏上教学楼宽大的台阶，一阶一阶向上走。“苏小乐，你回来啦！”一个同学看见我，远远地喊了一声。我特阳光地回了他一句，然后，步入教室，坐在自己的座位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86933" y="201451"/>
            <a:ext cx="1770380" cy="56070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32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段落作用</a:t>
            </a:r>
          </a:p>
        </p:txBody>
      </p:sp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/>
          <p:cNvGraphicFramePr/>
          <p:nvPr/>
        </p:nvGraphicFramePr>
        <p:xfrm>
          <a:off x="678180" y="701675"/>
          <a:ext cx="7753985" cy="3975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49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2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 rowSpan="2"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位置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作用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结构上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内容上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015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  <a:buNone/>
                      </a:pPr>
                      <a:r>
                        <a:rPr lang="zh-CN" altLang="en-US" sz="2400"/>
                        <a:t>中间段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承上启下的过渡作用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总结上文什么内容，为下文什么内容做铺垫（埋伏笔）。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结尾段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①总结</a:t>
                      </a:r>
                      <a:r>
                        <a:rPr lang="en-US" altLang="zh-CN" sz="2400">
                          <a:sym typeface="+mn-ea"/>
                        </a:rPr>
                        <a:t>/</a:t>
                      </a:r>
                      <a:r>
                        <a:rPr lang="zh-CN" altLang="en-US" sz="2400">
                          <a:sym typeface="+mn-ea"/>
                        </a:rPr>
                        <a:t>收束全文；</a:t>
                      </a:r>
                    </a:p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②首尾呼应（照应前文、照应标题））。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/>
                        <a:t>①点明主旨、升华</a:t>
                      </a:r>
                      <a:r>
                        <a:rPr lang="en-US" altLang="zh-CN" sz="2400"/>
                        <a:t>/</a:t>
                      </a:r>
                      <a:r>
                        <a:rPr lang="zh-CN" altLang="en-US" sz="2400"/>
                        <a:t>深化中心；</a:t>
                      </a:r>
                    </a:p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②令人深思，给人惊醒（启示）；</a:t>
                      </a:r>
                    </a:p>
                    <a:p>
                      <a:pPr algn="l">
                        <a:lnSpc>
                          <a:spcPct val="11000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③留有思考的余地（回味无穷）。</a:t>
                      </a:r>
                      <a:endParaRPr lang="zh-CN" alt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段落作用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" y="998855"/>
            <a:ext cx="824547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3200">
                <a:sym typeface="+mn-ea"/>
              </a:rPr>
              <a:t>考点：段落能否去掉？</a:t>
            </a:r>
            <a:endParaRPr lang="zh-CN" altLang="en-US" sz="3200" b="1" spc="-100" dirty="0">
              <a:ea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920" y="1729740"/>
            <a:ext cx="84645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</a:t>
            </a:r>
            <a:r>
              <a:rPr lang="en-US" altLang="zh-CN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）先答段落能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不能去掉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</a:p>
          <a:p>
            <a:pPr>
              <a:lnSpc>
                <a:spcPct val="100000"/>
              </a:lnSpc>
            </a:pP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（2）结合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段落位置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，是否使用插叙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手法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，是否是景物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描写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等具体作答。</a:t>
            </a:r>
          </a:p>
          <a:p>
            <a:pPr>
              <a:lnSpc>
                <a:spcPct val="100000"/>
              </a:lnSpc>
            </a:pP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（3）一般都跟主旨相关，</a:t>
            </a:r>
            <a:r>
              <a:rPr lang="zh-CN" altLang="en-US" sz="3600" b="1" u="sng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或点明主旨或深化主题或丰富人物形象</a:t>
            </a:r>
            <a:r>
              <a:rPr lang="zh-CN" altLang="en-US" sz="3600" b="1">
                <a:solidFill>
                  <a:srgbClr val="450C8D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</a:p>
        </p:txBody>
      </p:sp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段落作用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" y="998855"/>
            <a:ext cx="8245475" cy="73088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3200">
                <a:sym typeface="+mn-ea"/>
              </a:rPr>
              <a:t>最后一段有什么作用？</a:t>
            </a:r>
            <a:endParaRPr lang="zh-CN" altLang="en-US" sz="3200" b="1" spc="-100" dirty="0">
              <a:ea typeface="+mn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2920" y="1729740"/>
            <a:ext cx="8464550" cy="2600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①结构上：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点题，照应上文，收束全文。</a:t>
            </a:r>
          </a:p>
          <a:p>
            <a:pPr>
              <a:lnSpc>
                <a:spcPct val="110000"/>
              </a:lnSpc>
            </a:pPr>
            <a:r>
              <a:rPr lang="zh-CN" altLang="en-US" sz="32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②内容上：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深化主题，写出了在</a:t>
            </a:r>
            <a:r>
              <a:rPr lang="zh-CN" altLang="en-US" sz="3200" b="1" i="1" u="sng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父亲的鞭笞鼓励下“我”及时走出迷茫，重获自信，找回自我。强烈表达“我”对父亲</a:t>
            </a:r>
            <a:r>
              <a:rPr lang="zh-CN" altLang="en-US" sz="3200" b="1" u="sng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的深切感激</a:t>
            </a:r>
            <a:r>
              <a:rPr lang="zh-CN" altLang="en-US" sz="3200" b="1">
                <a:solidFill>
                  <a:srgbClr val="7030A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3200" b="1" dirty="0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sym typeface="Arial" panose="020B0604020202020204" pitchFamily="34" charset="0"/>
            </a:endParaRPr>
          </a:p>
          <a:p>
            <a:pPr>
              <a:lnSpc>
                <a:spcPct val="90000"/>
              </a:lnSpc>
            </a:pPr>
            <a:endParaRPr lang="zh-CN" altLang="en-US" sz="3200" b="1">
              <a:solidFill>
                <a:srgbClr val="7030A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1026" name="Picture 2" descr="E:\PPT改稿\画册\921c6ecddaa3b6401a3a130f7f95297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">
            <a:off x="-41370" y="-91585"/>
            <a:ext cx="1038250" cy="10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圆角矩形 31"/>
          <p:cNvSpPr/>
          <p:nvPr/>
        </p:nvSpPr>
        <p:spPr>
          <a:xfrm>
            <a:off x="843499" y="760486"/>
            <a:ext cx="7457002" cy="3522537"/>
          </a:xfrm>
          <a:prstGeom prst="round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32865" y="981075"/>
            <a:ext cx="690435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腾祥铁山楷书繁" panose="01010104010101010101" pitchFamily="2" charset="-122"/>
                <a:ea typeface="腾祥铁山楷书繁" panose="01010104010101010101" pitchFamily="2" charset="-122"/>
              </a:rPr>
              <a:t>题目十三：</a:t>
            </a:r>
            <a:endParaRPr lang="zh-CN" altLang="en-US" sz="4400" b="1" spc="600" dirty="0">
              <a:solidFill>
                <a:schemeClr val="tx1">
                  <a:lumMod val="65000"/>
                  <a:lumOff val="35000"/>
                </a:schemeClr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4000"/>
              <a:t>       说说你怎么看待文中父亲教育孩子的方式，并陈述理由。</a:t>
            </a:r>
          </a:p>
        </p:txBody>
      </p:sp>
    </p:spTree>
  </p:cSld>
  <p:clrMapOvr>
    <a:masterClrMapping/>
  </p:clrMapOvr>
  <p:transition spd="slow" advTm="3000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24526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主观表达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4525" y="929005"/>
            <a:ext cx="8014335" cy="3105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b="1">
                <a:sym typeface="+mn-ea"/>
              </a:rPr>
              <a:t>1.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从原文出发，以文章主题和思想感情作为依托</a:t>
            </a:r>
            <a:r>
              <a:rPr lang="zh-CN" altLang="en-US" sz="2800" b="1">
                <a:sym typeface="+mn-ea"/>
              </a:rPr>
              <a:t>；</a:t>
            </a:r>
          </a:p>
          <a:p>
            <a:pPr algn="l">
              <a:lnSpc>
                <a:spcPct val="140000"/>
              </a:lnSpc>
            </a:pPr>
            <a:r>
              <a:rPr lang="zh-CN" altLang="en-US" sz="2800" b="1">
                <a:sym typeface="+mn-ea"/>
              </a:rPr>
              <a:t>2.谈观点看法时，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要联系生活实际</a:t>
            </a:r>
            <a:r>
              <a:rPr lang="zh-CN" altLang="en-US" sz="2800" b="1">
                <a:sym typeface="+mn-ea"/>
              </a:rPr>
              <a:t>表明自己的观点或态度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切忌模棱两可</a:t>
            </a:r>
            <a:r>
              <a:rPr lang="zh-CN" altLang="en-US" sz="2800" b="1">
                <a:sym typeface="+mn-ea"/>
              </a:rPr>
              <a:t>；</a:t>
            </a:r>
          </a:p>
          <a:p>
            <a:pPr algn="l">
              <a:lnSpc>
                <a:spcPct val="140000"/>
              </a:lnSpc>
            </a:pPr>
            <a:r>
              <a:rPr lang="en-US" altLang="zh-CN" sz="2800" b="1">
                <a:sym typeface="+mn-ea"/>
              </a:rPr>
              <a:t>3.</a:t>
            </a:r>
            <a:r>
              <a:rPr lang="zh-CN" altLang="en-US" sz="2800" b="1">
                <a:sym typeface="+mn-ea"/>
              </a:rPr>
              <a:t>谈启示感悟，要注意阅读全文，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抓住中心句、过渡句、抒情议论句</a:t>
            </a:r>
            <a:r>
              <a:rPr lang="zh-CN" altLang="en-US" sz="2800" b="1">
                <a:sym typeface="+mn-ea"/>
              </a:rPr>
              <a:t>，从中提炼出自己的观点；</a:t>
            </a:r>
          </a:p>
        </p:txBody>
      </p:sp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24526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主观表达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7540" y="929005"/>
            <a:ext cx="8014335" cy="276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800" b="1">
                <a:sym typeface="+mn-ea"/>
              </a:rPr>
              <a:t>4.</a:t>
            </a:r>
            <a:r>
              <a:rPr lang="zh-CN" altLang="en-US" sz="2800" b="1">
                <a:sym typeface="+mn-ea"/>
              </a:rPr>
              <a:t>为自己的观点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找寻支撑力</a:t>
            </a:r>
            <a:r>
              <a:rPr lang="zh-CN" altLang="en-US" sz="2800" b="1">
                <a:sym typeface="+mn-ea"/>
              </a:rPr>
              <a:t>，如</a:t>
            </a:r>
            <a:r>
              <a:rPr lang="zh-CN" altLang="en-US" sz="2800" b="1" u="sng">
                <a:solidFill>
                  <a:srgbClr val="7030A0"/>
                </a:solidFill>
                <a:sym typeface="+mn-ea"/>
              </a:rPr>
              <a:t>事理、道理、生活实例、所赞同的做法的优点，对立做法的缺点</a:t>
            </a:r>
            <a:r>
              <a:rPr lang="zh-CN" altLang="en-US" sz="2800" b="1">
                <a:sym typeface="+mn-ea"/>
              </a:rPr>
              <a:t>等。</a:t>
            </a:r>
          </a:p>
          <a:p>
            <a:pPr algn="l">
              <a:lnSpc>
                <a:spcPct val="140000"/>
              </a:lnSpc>
            </a:pPr>
            <a:r>
              <a:rPr lang="en-US" altLang="zh-CN" sz="2800" b="1">
                <a:sym typeface="+mn-ea"/>
              </a:rPr>
              <a:t>5.</a:t>
            </a:r>
            <a:r>
              <a:rPr lang="zh-CN" altLang="en-US" sz="2800" b="1" u="sng">
                <a:solidFill>
                  <a:srgbClr val="FF0000"/>
                </a:solidFill>
                <a:sym typeface="+mn-ea"/>
              </a:rPr>
              <a:t>总结答案</a:t>
            </a:r>
            <a:r>
              <a:rPr lang="zh-CN" altLang="en-US" sz="2800" b="1">
                <a:sym typeface="+mn-ea"/>
              </a:rPr>
              <a:t>，做到</a:t>
            </a:r>
            <a:r>
              <a:rPr lang="zh-CN" altLang="en-US" sz="2800" b="1" u="sng">
                <a:solidFill>
                  <a:srgbClr val="7030A0"/>
                </a:solidFill>
                <a:sym typeface="+mn-ea"/>
              </a:rPr>
              <a:t>观点明确，语言流畅，层次清晰</a:t>
            </a:r>
            <a:r>
              <a:rPr lang="zh-CN" altLang="en-US" sz="2800" b="1">
                <a:sym typeface="+mn-ea"/>
              </a:rPr>
              <a:t>。</a:t>
            </a:r>
          </a:p>
          <a:p>
            <a:pPr algn="l">
              <a:lnSpc>
                <a:spcPct val="140000"/>
              </a:lnSpc>
            </a:pPr>
            <a:r>
              <a:rPr lang="zh-CN" altLang="en-US" sz="4000" b="1" i="1" u="sng">
                <a:solidFill>
                  <a:srgbClr val="FF0000"/>
                </a:solidFill>
                <a:sym typeface="+mn-ea"/>
              </a:rPr>
              <a:t>先表明态度，再阐述理由</a:t>
            </a:r>
            <a:r>
              <a:rPr lang="zh-CN" altLang="en-US" sz="4000" b="1">
                <a:sym typeface="+mn-ea"/>
              </a:rPr>
              <a:t>。</a:t>
            </a:r>
          </a:p>
        </p:txBody>
      </p:sp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主观表达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" y="998855"/>
            <a:ext cx="8245475" cy="2797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3200" b="1">
                <a:sym typeface="+mn-ea"/>
              </a:rPr>
              <a:t>注意：</a:t>
            </a:r>
          </a:p>
          <a:p>
            <a:pPr algn="l">
              <a:lnSpc>
                <a:spcPct val="110000"/>
              </a:lnSpc>
            </a:pPr>
            <a:r>
              <a:rPr lang="zh-CN" altLang="en-US" sz="3200" b="1">
                <a:sym typeface="+mn-ea"/>
              </a:rPr>
              <a:t>       启示、感悟一般用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“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总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—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分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”</a:t>
            </a:r>
            <a:r>
              <a:rPr lang="zh-CN" altLang="en-US" sz="3200" b="1">
                <a:sym typeface="+mn-ea"/>
              </a:rPr>
              <a:t>式结构进行回答。先用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“我认为……”</a:t>
            </a:r>
            <a:r>
              <a:rPr lang="zh-CN" altLang="en-US" sz="3200" b="1">
                <a:sym typeface="+mn-ea"/>
              </a:rPr>
              <a:t>概括出自己的看法和体会，言简意赅地表明自己的想法或感悟；然后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分点说明</a:t>
            </a:r>
            <a:r>
              <a:rPr lang="zh-CN" altLang="en-US" sz="3200" b="1">
                <a:sym typeface="+mn-ea"/>
              </a:rPr>
              <a:t>，从几个方面展开陈述。</a:t>
            </a:r>
          </a:p>
        </p:txBody>
      </p:sp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482463" y="315116"/>
            <a:ext cx="2179320" cy="68389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zh-CN" altLang="en-US" sz="4000" b="1" dirty="0">
                <a:gradFill flip="none" rotWithShape="1">
                  <a:gsLst>
                    <a:gs pos="0">
                      <a:srgbClr val="4791B7"/>
                    </a:gs>
                    <a:gs pos="65000">
                      <a:schemeClr val="accent6"/>
                    </a:gs>
                    <a:gs pos="32000">
                      <a:schemeClr val="accent1"/>
                    </a:gs>
                    <a:gs pos="98000">
                      <a:srgbClr val="EB5B51"/>
                    </a:gs>
                  </a:gsLst>
                  <a:lin ang="0" scaled="1"/>
                  <a:tileRect/>
                </a:gradFill>
                <a:latin typeface="绿浅-瑞雨体" panose="000B0600050302020204" pitchFamily="34" charset="-122"/>
                <a:ea typeface="绿浅-瑞雨体" panose="000B0600050302020204" pitchFamily="34" charset="-122"/>
              </a:rPr>
              <a:t>主观表达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9580" y="998855"/>
            <a:ext cx="8245475" cy="117348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zh-CN" altLang="en-US" sz="3200">
                <a:sym typeface="+mn-ea"/>
              </a:rPr>
              <a:t>说说你怎么看待文中父亲教育孩子的方式，并陈述理由。</a:t>
            </a:r>
            <a:endParaRPr lang="zh-CN" altLang="en-US" sz="3200" b="1">
              <a:sym typeface="+mn-ea"/>
            </a:endParaRPr>
          </a:p>
        </p:txBody>
      </p:sp>
      <p:pic>
        <p:nvPicPr>
          <p:cNvPr id="1029" name="Picture 5" descr="E:\PPT改稿\画册\921c6ecddaa3b6401a3a130f7f95297d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295" y="52705"/>
            <a:ext cx="1053465" cy="95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2920" y="2172335"/>
            <a:ext cx="8464550" cy="171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       </a:t>
            </a:r>
            <a:r>
              <a:rPr lang="zh-CN" altLang="en-US" sz="3200" u="sng">
                <a:solidFill>
                  <a:srgbClr val="FF0000"/>
                </a:solidFill>
                <a:sym typeface="+mn-ea"/>
              </a:rPr>
              <a:t>我欣赏</a:t>
            </a:r>
            <a:r>
              <a:rPr lang="zh-CN" altLang="en-US" sz="3200">
                <a:solidFill>
                  <a:srgbClr val="450C8D"/>
                </a:solidFill>
                <a:sym typeface="+mn-ea"/>
              </a:rPr>
              <a:t>文中父亲的做法。因为他在教育儿子的过程中，</a:t>
            </a:r>
            <a:r>
              <a:rPr lang="zh-CN" altLang="en-US" sz="3200" u="sng">
                <a:solidFill>
                  <a:srgbClr val="FF0000"/>
                </a:solidFill>
                <a:sym typeface="+mn-ea"/>
              </a:rPr>
              <a:t>懂得尊重儿子</a:t>
            </a:r>
            <a:r>
              <a:rPr lang="zh-CN" altLang="en-US" sz="3200">
                <a:solidFill>
                  <a:srgbClr val="450C8D"/>
                </a:solidFill>
                <a:sym typeface="+mn-ea"/>
              </a:rPr>
              <a:t>，教育方式</a:t>
            </a:r>
            <a:r>
              <a:rPr lang="zh-CN" altLang="en-US" sz="3200" u="sng">
                <a:solidFill>
                  <a:srgbClr val="FF0000"/>
                </a:solidFill>
                <a:sym typeface="+mn-ea"/>
              </a:rPr>
              <a:t>循循善诱</a:t>
            </a:r>
            <a:r>
              <a:rPr lang="zh-CN" altLang="en-US" sz="3200">
                <a:solidFill>
                  <a:srgbClr val="450C8D"/>
                </a:solidFill>
                <a:sym typeface="+mn-ea"/>
              </a:rPr>
              <a:t>，独特有效。</a:t>
            </a:r>
            <a:endParaRPr lang="zh-CN" altLang="en-US" sz="3200">
              <a:solidFill>
                <a:srgbClr val="450C8D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31"/>
          <p:cNvSpPr/>
          <p:nvPr/>
        </p:nvSpPr>
        <p:spPr>
          <a:xfrm>
            <a:off x="142240" y="151765"/>
            <a:ext cx="8825230" cy="4879340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noFill/>
          <a:ln w="25400" cap="rnd">
            <a:solidFill>
              <a:srgbClr val="E9847F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100" dirty="0">
              <a:solidFill>
                <a:schemeClr val="tx1"/>
              </a:solidFill>
              <a:latin typeface="腾祥铁山楷书繁" panose="01010104010101010101" pitchFamily="2" charset="-122"/>
              <a:ea typeface="腾祥铁山楷书繁" panose="0101010401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445" y="3812540"/>
            <a:ext cx="1971040" cy="13957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43" b="96809" l="0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" y="-51435"/>
            <a:ext cx="810895" cy="8864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0860" y="318770"/>
            <a:ext cx="817943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/>
              <a:t>上，一脸的安静。</a:t>
            </a:r>
          </a:p>
          <a:p>
            <a:r>
              <a:rPr sz="2800" b="1"/>
              <a:t>     ⑬快高考了，我明白，没有比学习更重要的事情了。我更明白，如果没有父亲的鞭策鼓励，也许我还深陷在青春的沼泽里不能自拔。</a:t>
            </a:r>
          </a:p>
          <a:p>
            <a:pPr algn="r"/>
            <a:r>
              <a:rPr sz="2800" b="1"/>
              <a:t>(选自新浪网，作者马德，有删改)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15210A2-0536-4747-9D81-3F1B29D0F5F4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四月你好文艺清新插画活动策划通用春天PPT模板"/>
  <p:tag name="ISPRING_SCORM_PASSING_SCORE" val="100.000000"/>
  <p:tag name="ISPRING_OUTPUT_FOLDER" val="E:\1.25修改\50036"/>
  <p:tag name="ISPRING_FIRST_PUBLISH" val="1"/>
  <p:tag name="ISPRING_SCORM_RATE_QUIZZES" val="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主题​​">
  <a:themeElements>
    <a:clrScheme name="自定义 3">
      <a:dk1>
        <a:sysClr val="windowText" lastClr="000000"/>
      </a:dk1>
      <a:lt1>
        <a:sysClr val="window" lastClr="FFFFFF"/>
      </a:lt1>
      <a:dk2>
        <a:srgbClr val="5A6378"/>
      </a:dk2>
      <a:lt2>
        <a:srgbClr val="FFFFFF"/>
      </a:lt2>
      <a:accent1>
        <a:srgbClr val="60B5CC"/>
      </a:accent1>
      <a:accent2>
        <a:srgbClr val="FFE093"/>
      </a:accent2>
      <a:accent3>
        <a:srgbClr val="F0A6B1"/>
      </a:accent3>
      <a:accent4>
        <a:srgbClr val="A6D3A7"/>
      </a:accent4>
      <a:accent5>
        <a:srgbClr val="F1B696"/>
      </a:accent5>
      <a:accent6>
        <a:srgbClr val="DC9190"/>
      </a:accent6>
      <a:hlink>
        <a:srgbClr val="5CC2EB"/>
      </a:hlink>
      <a:folHlink>
        <a:srgbClr val="68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5594</Words>
  <Application>Microsoft Office PowerPoint</Application>
  <PresentationFormat>全屏显示(16:9)</PresentationFormat>
  <Paragraphs>493</Paragraphs>
  <Slides>87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3" baseType="lpstr">
      <vt:lpstr>+中文正文</vt:lpstr>
      <vt:lpstr>Slim Joe</vt:lpstr>
      <vt:lpstr>等线</vt:lpstr>
      <vt:lpstr>等线 Light</vt:lpstr>
      <vt:lpstr>黑体</vt:lpstr>
      <vt:lpstr>华文行楷</vt:lpstr>
      <vt:lpstr>华文楷体</vt:lpstr>
      <vt:lpstr>华文中宋</vt:lpstr>
      <vt:lpstr>绿浅-瑞雨体</vt:lpstr>
      <vt:lpstr>宋体</vt:lpstr>
      <vt:lpstr>腾祥铁山楷书繁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四月你好文艺清新插画活动策划通用春天PPT模板</dc:title>
  <dc:creator>1</dc:creator>
  <cp:lastModifiedBy>admin</cp:lastModifiedBy>
  <cp:revision>215</cp:revision>
  <dcterms:created xsi:type="dcterms:W3CDTF">2018-03-06T07:08:00Z</dcterms:created>
  <dcterms:modified xsi:type="dcterms:W3CDTF">2021-01-13T02:53:02Z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